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80" r:id="rId2"/>
  </p:sldMasterIdLst>
  <p:notesMasterIdLst>
    <p:notesMasterId r:id="rId42"/>
  </p:notesMasterIdLst>
  <p:handoutMasterIdLst>
    <p:handoutMasterId r:id="rId43"/>
  </p:handoutMasterIdLst>
  <p:sldIdLst>
    <p:sldId id="451" r:id="rId3"/>
    <p:sldId id="404" r:id="rId4"/>
    <p:sldId id="424" r:id="rId5"/>
    <p:sldId id="405" r:id="rId6"/>
    <p:sldId id="406" r:id="rId7"/>
    <p:sldId id="407" r:id="rId8"/>
    <p:sldId id="408" r:id="rId9"/>
    <p:sldId id="409" r:id="rId10"/>
    <p:sldId id="425" r:id="rId11"/>
    <p:sldId id="410" r:id="rId12"/>
    <p:sldId id="423" r:id="rId13"/>
    <p:sldId id="383" r:id="rId14"/>
    <p:sldId id="382" r:id="rId15"/>
    <p:sldId id="411" r:id="rId16"/>
    <p:sldId id="412" r:id="rId17"/>
    <p:sldId id="426" r:id="rId18"/>
    <p:sldId id="436" r:id="rId19"/>
    <p:sldId id="434" r:id="rId20"/>
    <p:sldId id="435" r:id="rId21"/>
    <p:sldId id="437" r:id="rId22"/>
    <p:sldId id="427" r:id="rId23"/>
    <p:sldId id="438" r:id="rId24"/>
    <p:sldId id="439" r:id="rId25"/>
    <p:sldId id="440" r:id="rId26"/>
    <p:sldId id="441" r:id="rId27"/>
    <p:sldId id="445" r:id="rId28"/>
    <p:sldId id="443" r:id="rId29"/>
    <p:sldId id="444" r:id="rId30"/>
    <p:sldId id="448" r:id="rId31"/>
    <p:sldId id="446" r:id="rId32"/>
    <p:sldId id="428" r:id="rId33"/>
    <p:sldId id="430" r:id="rId34"/>
    <p:sldId id="413" r:id="rId35"/>
    <p:sldId id="420" r:id="rId36"/>
    <p:sldId id="447" r:id="rId37"/>
    <p:sldId id="433" r:id="rId38"/>
    <p:sldId id="449" r:id="rId39"/>
    <p:sldId id="450" r:id="rId40"/>
    <p:sldId id="452" r:id="rId41"/>
  </p:sldIdLst>
  <p:sldSz cx="9144000" cy="6858000" type="screen4x3"/>
  <p:notesSz cx="6797675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DD"/>
    <a:srgbClr val="FF3300"/>
    <a:srgbClr val="FF6600"/>
    <a:srgbClr val="CDDC15"/>
    <a:srgbClr val="605D5C"/>
    <a:srgbClr val="EEEB51"/>
    <a:srgbClr val="6E6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5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114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8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762B3-B324-2047-8EA0-74E8FED9BFB2}" type="datetimeFigureOut">
              <a:rPr lang="en-US" smtClean="0"/>
              <a:pPr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20F6-3612-104C-8BE4-9479DB1262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00754-1F18-604B-AEFA-763F6E068D01}" type="datetimeFigureOut">
              <a:rPr lang="en-US" smtClean="0"/>
              <a:pPr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C0AED-275A-4F45-92C2-041DD1460C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362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C0AED-275A-4F45-92C2-041DD1460CB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0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C0AED-275A-4F45-92C2-041DD1460CB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82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719509"/>
            <a:ext cx="7776864" cy="91740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93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2636912"/>
            <a:ext cx="3216275" cy="544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605D5C"/>
                </a:solidFill>
              </a:defRPr>
            </a:lvl1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63888" y="47878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  <p:pic>
        <p:nvPicPr>
          <p:cNvPr id="22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776" y="4149080"/>
            <a:ext cx="3992082" cy="576064"/>
          </a:xfrm>
          <a:prstGeom prst="rect">
            <a:avLst/>
          </a:prstGeom>
          <a:noFill/>
        </p:spPr>
      </p:pic>
      <p:pic>
        <p:nvPicPr>
          <p:cNvPr id="23" name="Picture 2" descr="D:\Documents\INTO-CPS\Common\Logo\h2020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864" y="6010838"/>
            <a:ext cx="2448272" cy="4424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9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4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09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6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0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66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4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90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7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719509"/>
            <a:ext cx="7776864" cy="91740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93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804248" y="63720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87824" y="2636912"/>
            <a:ext cx="3216275" cy="544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rgbClr val="605D5C"/>
                </a:solidFill>
              </a:defRPr>
            </a:lvl1pPr>
          </a:lstStyle>
          <a:p>
            <a:pPr lvl="0"/>
            <a:r>
              <a:rPr lang="en-GB" dirty="0"/>
              <a:t>Click to add date</a:t>
            </a:r>
            <a:endParaRPr lang="en-US" dirty="0"/>
          </a:p>
        </p:txBody>
      </p:sp>
      <p:pic>
        <p:nvPicPr>
          <p:cNvPr id="10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573016"/>
            <a:ext cx="2304256" cy="477980"/>
          </a:xfrm>
          <a:prstGeom prst="rect">
            <a:avLst/>
          </a:prstGeom>
          <a:noFill/>
        </p:spPr>
      </p:pic>
      <p:sp>
        <p:nvSpPr>
          <p:cNvPr id="20" name="Rounded Rectangle 19"/>
          <p:cNvSpPr/>
          <p:nvPr userDrawn="1"/>
        </p:nvSpPr>
        <p:spPr>
          <a:xfrm>
            <a:off x="323528" y="4077072"/>
            <a:ext cx="8496944" cy="2276872"/>
          </a:xfrm>
          <a:prstGeom prst="roundRect">
            <a:avLst>
              <a:gd name="adj" fmla="val 10830"/>
            </a:avLst>
          </a:prstGeom>
          <a:solidFill>
            <a:schemeClr val="bg1"/>
          </a:solidFill>
          <a:ln w="25400">
            <a:solidFill>
              <a:srgbClr val="605D5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york_logo_blu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5877272"/>
            <a:ext cx="2293203" cy="288032"/>
          </a:xfrm>
          <a:prstGeom prst="rect">
            <a:avLst/>
          </a:prstGeom>
        </p:spPr>
      </p:pic>
      <p:pic>
        <p:nvPicPr>
          <p:cNvPr id="11" name="Picture 10" descr="fp_cvi_logo.gi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02" y="4941168"/>
            <a:ext cx="1746974" cy="648072"/>
          </a:xfrm>
          <a:prstGeom prst="rect">
            <a:avLst/>
          </a:prstGeom>
        </p:spPr>
      </p:pic>
      <p:pic>
        <p:nvPicPr>
          <p:cNvPr id="12" name="Picture 11" descr="AUlogo.png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881" y="4221088"/>
            <a:ext cx="1829903" cy="468955"/>
          </a:xfrm>
          <a:prstGeom prst="rect">
            <a:avLst/>
          </a:prstGeom>
        </p:spPr>
      </p:pic>
      <p:pic>
        <p:nvPicPr>
          <p:cNvPr id="3075" name="Picture 3" descr="C:\Users\Ken\AppData\Local\Temp\liu_eng.jpg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4228224"/>
            <a:ext cx="1296144" cy="928968"/>
          </a:xfrm>
          <a:prstGeom prst="rect">
            <a:avLst/>
          </a:prstGeom>
          <a:noFill/>
        </p:spPr>
      </p:pic>
      <p:pic>
        <p:nvPicPr>
          <p:cNvPr id="3079" name="Picture 7" descr="http://www.controllab.nl/images/stories/Images/LogoCLP.png"/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5085184"/>
            <a:ext cx="1944216" cy="555537"/>
          </a:xfrm>
          <a:prstGeom prst="rect">
            <a:avLst/>
          </a:prstGeom>
          <a:noFill/>
        </p:spPr>
      </p:pic>
      <p:pic>
        <p:nvPicPr>
          <p:cNvPr id="3081" name="Picture 9" descr="http://www.24presse.com/ckfinder/userfiles/images/logoclearsy(6).jpg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5229200"/>
            <a:ext cx="1296144" cy="972108"/>
          </a:xfrm>
          <a:prstGeom prst="rect">
            <a:avLst/>
          </a:prstGeom>
          <a:noFill/>
        </p:spPr>
      </p:pic>
      <p:pic>
        <p:nvPicPr>
          <p:cNvPr id="3083" name="Picture 11" descr="http://www.twt-gmbh.de/fileadmin/images/hires/TWT_Logo_300.png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1872208" cy="648072"/>
          </a:xfrm>
          <a:prstGeom prst="rect">
            <a:avLst/>
          </a:prstGeom>
          <a:noFill/>
        </p:spPr>
      </p:pic>
      <p:pic>
        <p:nvPicPr>
          <p:cNvPr id="3087" name="Picture 15" descr="http://lippincott.com/cache/made/cc190b03fd288467/united_technologies_lg_959_487_c1.png"/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824" y="4221088"/>
            <a:ext cx="1750539" cy="528809"/>
          </a:xfrm>
          <a:prstGeom prst="rect">
            <a:avLst/>
          </a:prstGeom>
          <a:noFill/>
        </p:spPr>
      </p:pic>
      <p:pic>
        <p:nvPicPr>
          <p:cNvPr id="3091" name="Picture 19" descr="http://www.sinelabore.com/lib/exe/fetch.php?media=wiki:landing_pages:logo_modeliosoft_4.png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5013178"/>
            <a:ext cx="1944216" cy="388842"/>
          </a:xfrm>
          <a:prstGeom prst="rect">
            <a:avLst/>
          </a:prstGeom>
          <a:noFill/>
        </p:spPr>
      </p:pic>
      <p:pic>
        <p:nvPicPr>
          <p:cNvPr id="3077" name="Picture 5" descr="http://news.safetrans-de.org/tl_files/mitglieder/verified_Logo_web.png"/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7585">
            <a:off x="3299924" y="5541610"/>
            <a:ext cx="1212279" cy="812227"/>
          </a:xfrm>
          <a:prstGeom prst="rect">
            <a:avLst/>
          </a:prstGeom>
          <a:noFill/>
        </p:spPr>
      </p:pic>
      <p:pic>
        <p:nvPicPr>
          <p:cNvPr id="21" name="Picture 2" descr="https://media.licdn.com/mpr/mpr/shrink_200_200/AAEAAQAAAAAAAAZtAAAAJDcyYzM3MjQwLTMzNWEtNGM4OS1hNzUwLTI3NDA2MzliZjZiMQ.png"/>
          <p:cNvPicPr>
            <a:picLocks noChangeAspect="1" noChangeArrowheads="1"/>
          </p:cNvPicPr>
          <p:nvPr userDrawn="1"/>
        </p:nvPicPr>
        <p:blipFill>
          <a:blip r:embed="rId13" cstate="print"/>
          <a:srcRect t="25270" b="28402"/>
          <a:stretch>
            <a:fillRect/>
          </a:stretch>
        </p:blipFill>
        <p:spPr bwMode="auto">
          <a:xfrm>
            <a:off x="5508104" y="5733256"/>
            <a:ext cx="1088016" cy="5040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97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51520" y="1523925"/>
            <a:ext cx="8640960" cy="4777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51520" y="6453336"/>
            <a:ext cx="1440160" cy="221109"/>
          </a:xfrm>
        </p:spPr>
        <p:txBody>
          <a:bodyPr/>
          <a:lstStyle>
            <a:lvl1pPr>
              <a:defRPr b="1">
                <a:solidFill>
                  <a:srgbClr val="0093D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452320" y="6453336"/>
            <a:ext cx="1440160" cy="221109"/>
          </a:xfrm>
        </p:spPr>
        <p:txBody>
          <a:bodyPr/>
          <a:lstStyle>
            <a:lvl1pPr>
              <a:defRPr b="1">
                <a:solidFill>
                  <a:srgbClr val="0093DD"/>
                </a:solidFill>
              </a:defRPr>
            </a:lvl1pPr>
          </a:lstStyle>
          <a:p>
            <a:fld id="{BB33D194-6503-B145-ADA6-6CFF32982F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 descr="D:\Documents\INTO-CPS\Common\Logo\logo-horiz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223636"/>
            <a:ext cx="2523776" cy="364185"/>
          </a:xfrm>
          <a:prstGeom prst="rect">
            <a:avLst/>
          </a:prstGeom>
          <a:noFill/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3336"/>
            <a:ext cx="5472608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51520" y="659829"/>
            <a:ext cx="864096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5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Headlines_NC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511930"/>
            <a:ext cx="8928992" cy="47973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6336" y="6453336"/>
            <a:ext cx="1440160" cy="22110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2FFA-9C85-4587-AC02-EF116B0D545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504" y="414571"/>
            <a:ext cx="7632848" cy="7101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88032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/>
              <a:t>INtegrated TOol</a:t>
            </a:r>
            <a:r>
              <a:rPr lang="en-GB" baseline="0"/>
              <a:t>chain for Cyber-Physical Systems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3581" y="-48880"/>
            <a:ext cx="22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http://into-cps.au.dk/</a:t>
            </a:r>
          </a:p>
        </p:txBody>
      </p:sp>
      <p:pic>
        <p:nvPicPr>
          <p:cNvPr id="31746" name="Picture 2" descr="http://www.cpse-labs.eu/images/EU_flag_text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03" y="6346845"/>
            <a:ext cx="1308745" cy="460826"/>
          </a:xfrm>
          <a:prstGeom prst="rect">
            <a:avLst/>
          </a:prstGeom>
          <a:noFill/>
        </p:spPr>
      </p:pic>
      <p:pic>
        <p:nvPicPr>
          <p:cNvPr id="10" name="Picture 9" descr="fp_cvi_logo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288" y="394796"/>
            <a:ext cx="1967682" cy="7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1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6336" y="6453336"/>
            <a:ext cx="1440160" cy="22110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2FFA-9C85-4587-AC02-EF116B0D545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88032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/>
              <a:t>INtegrated TOol</a:t>
            </a:r>
            <a:r>
              <a:rPr lang="en-GB" baseline="0"/>
              <a:t>chain for Cyber-Physical Systems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3581" y="-48880"/>
            <a:ext cx="22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http://into-cps.au.dk/</a:t>
            </a:r>
          </a:p>
        </p:txBody>
      </p:sp>
      <p:pic>
        <p:nvPicPr>
          <p:cNvPr id="31746" name="Picture 2" descr="http://www.cpse-labs.eu/images/EU_flag_text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4903" y="6346845"/>
            <a:ext cx="1308745" cy="460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83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55576" y="6381328"/>
            <a:ext cx="8388424" cy="476672"/>
          </a:xfrm>
          <a:prstGeom prst="rect">
            <a:avLst/>
          </a:prstGeom>
          <a:gradFill>
            <a:gsLst>
              <a:gs pos="100000">
                <a:schemeClr val="accent1">
                  <a:tint val="100000"/>
                  <a:shade val="100000"/>
                  <a:satMod val="130000"/>
                </a:schemeClr>
              </a:gs>
              <a:gs pos="0">
                <a:schemeClr val="bg1"/>
              </a:gs>
              <a:gs pos="50000">
                <a:schemeClr val="accent1">
                  <a:tint val="100000"/>
                  <a:shade val="100000"/>
                  <a:satMod val="13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51520" y="1124743"/>
            <a:ext cx="8640960" cy="5176469"/>
          </a:xfr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7020272" y="6525345"/>
            <a:ext cx="1008112" cy="216024"/>
          </a:xfrm>
        </p:spPr>
        <p:txBody>
          <a:bodyPr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fld id="{FC13CA2B-86D4-42EA-8A0B-E47F1764F8E8}" type="datetime1">
              <a:rPr lang="en-GB" smtClean="0"/>
              <a:pPr/>
              <a:t>18/04/2018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172400" y="6520259"/>
            <a:ext cx="720080" cy="22110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BB33D194-6503-B145-ADA6-6CFF32982F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20259"/>
            <a:ext cx="914400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WP3 @ M18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Logo Small 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1328"/>
            <a:ext cx="669493" cy="4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Headlin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511930"/>
            <a:ext cx="8928992" cy="47973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96336" y="6453336"/>
            <a:ext cx="1440160" cy="22110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62FFA-9C85-4587-AC02-EF116B0D5459}" type="slidenum">
              <a:rPr lang="da-DK"/>
              <a:pPr>
                <a:defRPr/>
              </a:pPr>
              <a:t>‹#›</a:t>
            </a:fld>
            <a:endParaRPr lang="da-DK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504" y="414571"/>
            <a:ext cx="7632848" cy="7101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88032"/>
          </a:xfrm>
          <a:prstGeom prst="rect">
            <a:avLst/>
          </a:prstGeom>
          <a:solidFill>
            <a:srgbClr val="009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/>
              <a:t>INtegrated TOol</a:t>
            </a:r>
            <a:r>
              <a:rPr lang="en-GB" baseline="0"/>
              <a:t>chain for Cyber-Physical Systems</a:t>
            </a:r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6913581" y="-48880"/>
            <a:ext cx="22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http://into-cps.au.dk/</a:t>
            </a:r>
          </a:p>
        </p:txBody>
      </p:sp>
      <p:pic>
        <p:nvPicPr>
          <p:cNvPr id="9" name="Picture 2" descr="D:\Documents\INTO-CPS\Common\Logo\Logo Mediu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339503"/>
            <a:ext cx="1235967" cy="883202"/>
          </a:xfrm>
          <a:prstGeom prst="rect">
            <a:avLst/>
          </a:prstGeom>
          <a:noFill/>
        </p:spPr>
      </p:pic>
      <p:pic>
        <p:nvPicPr>
          <p:cNvPr id="31746" name="Picture 2" descr="http://www.cpse-labs.eu/images/EU_flag_text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4903" y="6346845"/>
            <a:ext cx="1308745" cy="460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301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4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665953"/>
            <a:ext cx="8640960" cy="71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511930"/>
            <a:ext cx="8640960" cy="479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520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5696" y="6453336"/>
            <a:ext cx="5472608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093D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20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93DD"/>
                </a:solidFill>
              </a:defRPr>
            </a:lvl1pPr>
          </a:lstStyle>
          <a:p>
            <a:fld id="{BB33D194-6503-B145-ADA6-6CFF32982F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4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74" r:id="rId3"/>
    <p:sldLayoutId id="2147483697" r:id="rId4"/>
    <p:sldLayoutId id="2147483695" r:id="rId5"/>
    <p:sldLayoutId id="2147483696" r:id="rId6"/>
    <p:sldLayoutId id="2147483698" r:id="rId7"/>
  </p:sldLayoutIdLst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629A3-D4F0-4199-B273-7C8C8266FAD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D:\Documents\INTO-CPS\Common\Logo\Logo Medium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12360" y="116632"/>
            <a:ext cx="1235967" cy="8832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54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Tm="7000">
        <p:fade thruBlk="1"/>
      </p:transition>
    </mc:Choice>
    <mc:Fallback xmlns="">
      <p:transition spd="slow" advTm="7000">
        <p:fade thruBlk="1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512" y="425040"/>
            <a:ext cx="8784976" cy="2062239"/>
          </a:xfrm>
        </p:spPr>
        <p:txBody>
          <a:bodyPr>
            <a:noAutofit/>
          </a:bodyPr>
          <a:lstStyle/>
          <a:p>
            <a:r>
              <a:rPr lang="en-GB" b="1" dirty="0"/>
              <a:t>Design Space Exploration Introduction</a:t>
            </a:r>
          </a:p>
        </p:txBody>
      </p:sp>
      <p:sp>
        <p:nvSpPr>
          <p:cNvPr id="24" name="Subtitle 6"/>
          <p:cNvSpPr txBox="1">
            <a:spLocks/>
          </p:cNvSpPr>
          <p:nvPr/>
        </p:nvSpPr>
        <p:spPr>
          <a:xfrm>
            <a:off x="323528" y="1808820"/>
            <a:ext cx="8496944" cy="1637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Carl Gamble, </a:t>
            </a:r>
            <a:r>
              <a:rPr lang="en-US" dirty="0">
                <a:solidFill>
                  <a:schemeClr val="accent1"/>
                </a:solidFill>
              </a:rPr>
              <a:t>Newcastle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</a:t>
            </a:fld>
            <a:endParaRPr lang="da-DK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152320"/>
            <a:ext cx="2728797" cy="5730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18" y="5949280"/>
            <a:ext cx="2399575" cy="842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7C1EE-50ED-9E47-85A2-C5664A048BFB}"/>
              </a:ext>
            </a:extLst>
          </p:cNvPr>
          <p:cNvSpPr txBox="1"/>
          <p:nvPr/>
        </p:nvSpPr>
        <p:spPr>
          <a:xfrm>
            <a:off x="6660232" y="63720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0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000"/>
    </mc:Choice>
    <mc:Fallback>
      <p:transition advTm="1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10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Ranking and Trade-off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08" y="1748571"/>
            <a:ext cx="3911080" cy="3437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08" y="2263870"/>
            <a:ext cx="3265341" cy="13290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42813" r="36552" b="2614"/>
          <a:stretch/>
        </p:blipFill>
        <p:spPr>
          <a:xfrm>
            <a:off x="5053408" y="3868159"/>
            <a:ext cx="3265341" cy="2297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7146" y="2108611"/>
            <a:ext cx="2183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Trade-off preferences</a:t>
            </a:r>
          </a:p>
          <a:p>
            <a:pPr algn="ctr"/>
            <a:r>
              <a:rPr lang="en-GB" i="1" dirty="0"/>
              <a:t>well understood: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4490478"/>
            <a:ext cx="216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Trade off preferences</a:t>
            </a:r>
          </a:p>
          <a:p>
            <a:pPr algn="ctr"/>
            <a:r>
              <a:rPr lang="en-GB" i="1" dirty="0"/>
              <a:t>Not well understood: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158" y="1748571"/>
            <a:ext cx="269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Weighted additive method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4318" y="2623699"/>
            <a:ext cx="25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Enumeration and scoring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51016" y="4556883"/>
            <a:ext cx="158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Pareto analysis</a:t>
            </a:r>
          </a:p>
        </p:txBody>
      </p:sp>
    </p:spTree>
    <p:extLst>
      <p:ext uri="{BB962C8B-B14F-4D97-AF65-F5344CB8AC3E}">
        <p14:creationId xmlns:p14="http://schemas.microsoft.com/office/powerpoint/2010/main" val="317135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8856984" cy="47973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Open Loop</a:t>
            </a:r>
            <a:r>
              <a:rPr lang="en-GB" dirty="0"/>
              <a:t>: Exhaustive search: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i="1" dirty="0"/>
              <a:t>Pro: </a:t>
            </a:r>
            <a:r>
              <a:rPr lang="en-GB" sz="2600" dirty="0"/>
              <a:t>simulates all combinations and so the global optimum will be found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600" i="1" dirty="0"/>
              <a:t>Con: </a:t>
            </a:r>
            <a:r>
              <a:rPr lang="en-GB" sz="2600" dirty="0"/>
              <a:t>attempts to simulate all combinations and so may not complete in a realistic time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Closed Loop</a:t>
            </a:r>
            <a:r>
              <a:rPr lang="en-GB" dirty="0"/>
              <a:t>: Genetic Search, Simulated Annealing:</a:t>
            </a:r>
          </a:p>
          <a:p>
            <a:r>
              <a:rPr lang="en-GB" sz="2600" i="1" dirty="0"/>
              <a:t>Pro: </a:t>
            </a:r>
            <a:r>
              <a:rPr lang="en-GB" sz="2600" dirty="0"/>
              <a:t>makes use of ranking information and iteration to attempt to home in on better designs</a:t>
            </a:r>
          </a:p>
          <a:p>
            <a:r>
              <a:rPr lang="en-GB" sz="2600" i="1" dirty="0"/>
              <a:t>Con: </a:t>
            </a:r>
            <a:r>
              <a:rPr lang="en-GB" sz="2600" dirty="0"/>
              <a:t>Generally includes random elements so not repeatable and may find local rather than global optimum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11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Algorithms</a:t>
            </a:r>
          </a:p>
        </p:txBody>
      </p:sp>
    </p:spTree>
    <p:extLst>
      <p:ext uri="{BB962C8B-B14F-4D97-AF65-F5344CB8AC3E}">
        <p14:creationId xmlns:p14="http://schemas.microsoft.com/office/powerpoint/2010/main" val="184646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772816"/>
            <a:ext cx="3057326" cy="43317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3D194-6503-B145-ADA6-6CFF32982F1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Pareto Front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42813" r="36552" b="2614"/>
          <a:stretch/>
        </p:blipFill>
        <p:spPr>
          <a:xfrm>
            <a:off x="38613" y="1765375"/>
            <a:ext cx="5029817" cy="353844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03702" y="1700808"/>
            <a:ext cx="2111474" cy="2913274"/>
            <a:chOff x="1403702" y="1700808"/>
            <a:chExt cx="2111474" cy="2913274"/>
          </a:xfrm>
        </p:grpSpPr>
        <p:sp>
          <p:nvSpPr>
            <p:cNvPr id="9" name="Rectangle 8"/>
            <p:cNvSpPr/>
            <p:nvPr/>
          </p:nvSpPr>
          <p:spPr>
            <a:xfrm>
              <a:off x="1403702" y="1700808"/>
              <a:ext cx="2111474" cy="291327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489823" y="2929654"/>
              <a:ext cx="112021" cy="111210"/>
            </a:xfrm>
            <a:prstGeom prst="ellipse">
              <a:avLst/>
            </a:prstGeom>
            <a:solidFill>
              <a:srgbClr val="F45F1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915539" y="3287301"/>
              <a:ext cx="112021" cy="111210"/>
            </a:xfrm>
            <a:prstGeom prst="ellipse">
              <a:avLst/>
            </a:prstGeom>
            <a:solidFill>
              <a:srgbClr val="5FF53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975267" y="3456956"/>
              <a:ext cx="112021" cy="111210"/>
            </a:xfrm>
            <a:prstGeom prst="ellipse">
              <a:avLst/>
            </a:prstGeom>
            <a:solidFill>
              <a:srgbClr val="9227FD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029342" y="3473496"/>
              <a:ext cx="112021" cy="111210"/>
            </a:xfrm>
            <a:prstGeom prst="ellipse">
              <a:avLst/>
            </a:prstGeom>
            <a:solidFill>
              <a:srgbClr val="2B41F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087288" y="3478990"/>
              <a:ext cx="112021" cy="111210"/>
            </a:xfrm>
            <a:prstGeom prst="ellipse">
              <a:avLst/>
            </a:prstGeom>
            <a:solidFill>
              <a:srgbClr val="C919F5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097210" y="3512981"/>
              <a:ext cx="112021" cy="111210"/>
            </a:xfrm>
            <a:prstGeom prst="ellipse">
              <a:avLst/>
            </a:prstGeom>
            <a:solidFill>
              <a:srgbClr val="03FD67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198369" y="3512981"/>
              <a:ext cx="112021" cy="111210"/>
            </a:xfrm>
            <a:prstGeom prst="ellipse">
              <a:avLst/>
            </a:prstGeom>
            <a:solidFill>
              <a:srgbClr val="F5DE1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2233565" y="3546972"/>
              <a:ext cx="112021" cy="111210"/>
            </a:xfrm>
            <a:prstGeom prst="ellipse">
              <a:avLst/>
            </a:prstGeom>
            <a:solidFill>
              <a:srgbClr val="552BFB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2474736" y="3852856"/>
              <a:ext cx="112021" cy="111210"/>
            </a:xfrm>
            <a:prstGeom prst="ellipse">
              <a:avLst/>
            </a:prstGeom>
            <a:solidFill>
              <a:srgbClr val="1672FE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2666167" y="3944014"/>
              <a:ext cx="112021" cy="111210"/>
            </a:xfrm>
            <a:prstGeom prst="ellipse">
              <a:avLst/>
            </a:prstGeom>
            <a:solidFill>
              <a:srgbClr val="14F3F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2746311" y="4053061"/>
              <a:ext cx="112021" cy="111210"/>
            </a:xfrm>
            <a:prstGeom prst="ellipse">
              <a:avLst/>
            </a:prstGeom>
            <a:solidFill>
              <a:srgbClr val="F31557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2871833" y="4131142"/>
              <a:ext cx="112021" cy="111210"/>
            </a:xfrm>
            <a:prstGeom prst="ellipse">
              <a:avLst/>
            </a:prstGeom>
            <a:solidFill>
              <a:srgbClr val="97FE3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2903549" y="4162940"/>
              <a:ext cx="112021" cy="111210"/>
            </a:xfrm>
            <a:prstGeom prst="ellipse">
              <a:avLst/>
            </a:prstGeom>
            <a:solidFill>
              <a:srgbClr val="FB1DE5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969685" y="4171849"/>
              <a:ext cx="112021" cy="111210"/>
            </a:xfrm>
            <a:prstGeom prst="ellipse">
              <a:avLst/>
            </a:prstGeom>
            <a:solidFill>
              <a:srgbClr val="FD9D0D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000417" y="4223450"/>
              <a:ext cx="112021" cy="111210"/>
            </a:xfrm>
            <a:prstGeom prst="ellipse">
              <a:avLst/>
            </a:prstGeom>
            <a:solidFill>
              <a:srgbClr val="F61E1E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074767" y="4281237"/>
              <a:ext cx="112021" cy="111210"/>
            </a:xfrm>
            <a:prstGeom prst="ellipse">
              <a:avLst/>
            </a:prstGeom>
            <a:solidFill>
              <a:srgbClr val="37F64A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200289" y="4343626"/>
              <a:ext cx="112021" cy="111210"/>
            </a:xfrm>
            <a:prstGeom prst="ellipse">
              <a:avLst/>
            </a:prstGeom>
            <a:solidFill>
              <a:srgbClr val="F4274A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2245557" y="3673768"/>
              <a:ext cx="112021" cy="111210"/>
            </a:xfrm>
            <a:prstGeom prst="ellipse">
              <a:avLst/>
            </a:prstGeom>
            <a:solidFill>
              <a:srgbClr val="38F8B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2266170" y="3741380"/>
              <a:ext cx="112021" cy="111210"/>
            </a:xfrm>
            <a:prstGeom prst="ellipse">
              <a:avLst/>
            </a:prstGeom>
            <a:solidFill>
              <a:srgbClr val="CFF82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3293116" y="4387151"/>
              <a:ext cx="112021" cy="111210"/>
            </a:xfrm>
            <a:prstGeom prst="ellipse">
              <a:avLst/>
            </a:prstGeom>
            <a:solidFill>
              <a:srgbClr val="3676F5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09521" y="3009734"/>
            <a:ext cx="2198583" cy="1488627"/>
            <a:chOff x="5144957" y="2931207"/>
            <a:chExt cx="3240350" cy="2209976"/>
          </a:xfrm>
        </p:grpSpPr>
        <p:cxnSp>
          <p:nvCxnSpPr>
            <p:cNvPr id="30" name="Straight Connector 29"/>
            <p:cNvCxnSpPr>
              <a:endCxn id="34" idx="1"/>
            </p:cNvCxnSpPr>
            <p:nvPr/>
          </p:nvCxnSpPr>
          <p:spPr>
            <a:xfrm flipH="1">
              <a:off x="5144957" y="2931207"/>
              <a:ext cx="2099813" cy="2069054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 flipH="1">
              <a:off x="7244770" y="2931207"/>
              <a:ext cx="1140537" cy="17175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 flipH="1">
              <a:off x="7555468" y="3727287"/>
              <a:ext cx="551828" cy="830990"/>
            </a:xfrm>
            <a:prstGeom prst="rect">
              <a:avLst/>
            </a:prstGeom>
            <a:solidFill>
              <a:srgbClr val="3676F5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 flipH="1">
              <a:off x="7693661" y="3041368"/>
              <a:ext cx="87279" cy="87279"/>
            </a:xfrm>
            <a:prstGeom prst="ellipse">
              <a:avLst/>
            </a:prstGeom>
            <a:solidFill>
              <a:srgbClr val="3676F5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4" name="Oval 33"/>
            <p:cNvSpPr/>
            <p:nvPr/>
          </p:nvSpPr>
          <p:spPr>
            <a:xfrm flipH="1">
              <a:off x="8008286" y="3041368"/>
              <a:ext cx="87279" cy="87279"/>
            </a:xfrm>
            <a:prstGeom prst="ellipse">
              <a:avLst/>
            </a:prstGeom>
            <a:solidFill>
              <a:srgbClr val="3676F5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35" name="Straight Connector 34"/>
            <p:cNvCxnSpPr>
              <a:endCxn id="34" idx="4"/>
            </p:cNvCxnSpPr>
            <p:nvPr/>
          </p:nvCxnSpPr>
          <p:spPr>
            <a:xfrm flipH="1">
              <a:off x="5203329" y="4648726"/>
              <a:ext cx="3181978" cy="4924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682572" y="2418881"/>
            <a:ext cx="1943526" cy="1620057"/>
            <a:chOff x="4220938" y="2054042"/>
            <a:chExt cx="2864437" cy="2405093"/>
          </a:xfrm>
        </p:grpSpPr>
        <p:cxnSp>
          <p:nvCxnSpPr>
            <p:cNvPr id="38" name="Straight Connector 37"/>
            <p:cNvCxnSpPr>
              <a:endCxn id="26" idx="1"/>
            </p:cNvCxnSpPr>
            <p:nvPr/>
          </p:nvCxnSpPr>
          <p:spPr>
            <a:xfrm flipH="1">
              <a:off x="4220938" y="2055655"/>
              <a:ext cx="1720129" cy="2286736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 flipH="1">
              <a:off x="5944838" y="2054042"/>
              <a:ext cx="1140537" cy="17175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6255536" y="2850122"/>
              <a:ext cx="551828" cy="830990"/>
            </a:xfrm>
            <a:prstGeom prst="rect">
              <a:avLst/>
            </a:prstGeom>
            <a:solidFill>
              <a:srgbClr val="14F3F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 flipH="1">
              <a:off x="6855971" y="2164203"/>
              <a:ext cx="87279" cy="87279"/>
            </a:xfrm>
            <a:prstGeom prst="ellipse">
              <a:avLst/>
            </a:prstGeom>
            <a:solidFill>
              <a:srgbClr val="14F3F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2" name="Oval 41"/>
            <p:cNvSpPr/>
            <p:nvPr/>
          </p:nvSpPr>
          <p:spPr>
            <a:xfrm flipH="1">
              <a:off x="6393729" y="2645425"/>
              <a:ext cx="87279" cy="87279"/>
            </a:xfrm>
            <a:prstGeom prst="ellipse">
              <a:avLst/>
            </a:prstGeom>
            <a:solidFill>
              <a:srgbClr val="14F3F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43" name="Straight Connector 42"/>
            <p:cNvCxnSpPr>
              <a:endCxn id="26" idx="5"/>
            </p:cNvCxnSpPr>
            <p:nvPr/>
          </p:nvCxnSpPr>
          <p:spPr>
            <a:xfrm flipH="1">
              <a:off x="4337682" y="3767564"/>
              <a:ext cx="2741557" cy="6915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506228" y="1752406"/>
            <a:ext cx="2261455" cy="1288459"/>
            <a:chOff x="2487200" y="1064611"/>
            <a:chExt cx="3333013" cy="1912811"/>
          </a:xfrm>
        </p:grpSpPr>
        <p:grpSp>
          <p:nvGrpSpPr>
            <p:cNvPr id="45" name="Group 44"/>
            <p:cNvGrpSpPr/>
            <p:nvPr/>
          </p:nvGrpSpPr>
          <p:grpSpPr>
            <a:xfrm>
              <a:off x="4679676" y="1064611"/>
              <a:ext cx="1140537" cy="1717519"/>
              <a:chOff x="4679676" y="1064611"/>
              <a:chExt cx="1140537" cy="1717519"/>
            </a:xfrm>
          </p:grpSpPr>
          <p:sp>
            <p:nvSpPr>
              <p:cNvPr id="48" name="Rectangle 47"/>
              <p:cNvSpPr/>
              <p:nvPr/>
            </p:nvSpPr>
            <p:spPr>
              <a:xfrm flipH="1">
                <a:off x="4679676" y="1064611"/>
                <a:ext cx="1140537" cy="17175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 flipH="1">
                <a:off x="4990374" y="1860691"/>
                <a:ext cx="551828" cy="830990"/>
              </a:xfrm>
              <a:prstGeom prst="rect">
                <a:avLst/>
              </a:prstGeom>
              <a:solidFill>
                <a:srgbClr val="F45F1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 flipH="1">
                <a:off x="5128567" y="2157243"/>
                <a:ext cx="87279" cy="87279"/>
              </a:xfrm>
              <a:prstGeom prst="ellipse">
                <a:avLst/>
              </a:prstGeom>
              <a:solidFill>
                <a:srgbClr val="F45F1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 flipH="1">
                <a:off x="5285879" y="2157243"/>
                <a:ext cx="87279" cy="87279"/>
              </a:xfrm>
              <a:prstGeom prst="ellipse">
                <a:avLst/>
              </a:prstGeom>
              <a:solidFill>
                <a:srgbClr val="F45F1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/>
            <p:cNvCxnSpPr>
              <a:endCxn id="14" idx="1"/>
            </p:cNvCxnSpPr>
            <p:nvPr/>
          </p:nvCxnSpPr>
          <p:spPr>
            <a:xfrm flipH="1">
              <a:off x="2487200" y="1076583"/>
              <a:ext cx="2187633" cy="175991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14" idx="4"/>
            </p:cNvCxnSpPr>
            <p:nvPr/>
          </p:nvCxnSpPr>
          <p:spPr>
            <a:xfrm flipH="1">
              <a:off x="2545572" y="2789166"/>
              <a:ext cx="3272275" cy="188256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6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ret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975" y="1511300"/>
            <a:ext cx="8528050" cy="47974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3D194-6503-B145-ADA6-6CFF32982F1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Pareto Front (Speed vs Error)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We have seen concepts…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		... Now into a little more detail and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14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4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DSE Workflow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528714" y="1700962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DSE Analysis</a:t>
            </a:r>
          </a:p>
        </p:txBody>
      </p:sp>
      <p:sp>
        <p:nvSpPr>
          <p:cNvPr id="7" name="Oval 6"/>
          <p:cNvSpPr/>
          <p:nvPr/>
        </p:nvSpPr>
        <p:spPr>
          <a:xfrm>
            <a:off x="1115616" y="1052736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Requirements</a:t>
            </a:r>
          </a:p>
        </p:txBody>
      </p:sp>
      <p:sp>
        <p:nvSpPr>
          <p:cNvPr id="8" name="Oval 7"/>
          <p:cNvSpPr/>
          <p:nvPr/>
        </p:nvSpPr>
        <p:spPr>
          <a:xfrm>
            <a:off x="2528714" y="2309229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DSE Analysis Model</a:t>
            </a:r>
          </a:p>
        </p:txBody>
      </p:sp>
      <p:sp>
        <p:nvSpPr>
          <p:cNvPr id="9" name="Oval 8"/>
          <p:cNvSpPr/>
          <p:nvPr/>
        </p:nvSpPr>
        <p:spPr>
          <a:xfrm>
            <a:off x="173162" y="3422650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DSE Configuration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868187" y="2852936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Objective Scripting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79512" y="2852936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 Export</a:t>
            </a:r>
          </a:p>
        </p:txBody>
      </p:sp>
      <p:sp>
        <p:nvSpPr>
          <p:cNvPr id="12" name="Oval 11"/>
          <p:cNvSpPr/>
          <p:nvPr/>
        </p:nvSpPr>
        <p:spPr>
          <a:xfrm>
            <a:off x="3968874" y="1052736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Multi-model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73162" y="4050390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 Editing</a:t>
            </a:r>
          </a:p>
        </p:txBody>
      </p:sp>
      <p:sp>
        <p:nvSpPr>
          <p:cNvPr id="15" name="Oval 14"/>
          <p:cNvSpPr/>
          <p:nvPr/>
        </p:nvSpPr>
        <p:spPr>
          <a:xfrm>
            <a:off x="5241146" y="1700808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Modelio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765450" y="4050390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INTO App.</a:t>
            </a:r>
          </a:p>
        </p:txBody>
      </p:sp>
      <p:sp>
        <p:nvSpPr>
          <p:cNvPr id="17" name="Oval 16"/>
          <p:cNvSpPr/>
          <p:nvPr/>
        </p:nvSpPr>
        <p:spPr>
          <a:xfrm>
            <a:off x="7528545" y="2851746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Python/Java</a:t>
            </a:r>
          </a:p>
        </p:txBody>
      </p:sp>
      <p:sp>
        <p:nvSpPr>
          <p:cNvPr id="18" name="Oval 17"/>
          <p:cNvSpPr/>
          <p:nvPr/>
        </p:nvSpPr>
        <p:spPr>
          <a:xfrm>
            <a:off x="4868187" y="3479135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Objective Scripts</a:t>
            </a:r>
          </a:p>
        </p:txBody>
      </p:sp>
      <p:sp>
        <p:nvSpPr>
          <p:cNvPr id="19" name="Oval 18"/>
          <p:cNvSpPr/>
          <p:nvPr/>
        </p:nvSpPr>
        <p:spPr>
          <a:xfrm>
            <a:off x="179512" y="4678130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DSE Configuration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2514769" y="5374193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Launch DSE</a:t>
            </a:r>
          </a:p>
        </p:txBody>
      </p:sp>
      <p:sp>
        <p:nvSpPr>
          <p:cNvPr id="21" name="Oval 20"/>
          <p:cNvSpPr/>
          <p:nvPr/>
        </p:nvSpPr>
        <p:spPr>
          <a:xfrm>
            <a:off x="5192189" y="5374705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INTO App.</a:t>
            </a:r>
          </a:p>
        </p:txBody>
      </p:sp>
      <p:sp>
        <p:nvSpPr>
          <p:cNvPr id="22" name="Oval 21"/>
          <p:cNvSpPr/>
          <p:nvPr/>
        </p:nvSpPr>
        <p:spPr>
          <a:xfrm>
            <a:off x="971600" y="6132870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Simulation Results</a:t>
            </a:r>
          </a:p>
        </p:txBody>
      </p:sp>
      <p:sp>
        <p:nvSpPr>
          <p:cNvPr id="23" name="Oval 22"/>
          <p:cNvSpPr/>
          <p:nvPr/>
        </p:nvSpPr>
        <p:spPr>
          <a:xfrm>
            <a:off x="6013139" y="6142115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Ranking Results</a:t>
            </a:r>
          </a:p>
        </p:txBody>
      </p:sp>
      <p:sp>
        <p:nvSpPr>
          <p:cNvPr id="24" name="Oval 23"/>
          <p:cNvSpPr/>
          <p:nvPr/>
        </p:nvSpPr>
        <p:spPr>
          <a:xfrm>
            <a:off x="3474842" y="6132870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Objective Results</a:t>
            </a:r>
          </a:p>
        </p:txBody>
      </p:sp>
      <p:cxnSp>
        <p:nvCxnSpPr>
          <p:cNvPr id="26" name="Connector: Elbow 25"/>
          <p:cNvCxnSpPr>
            <a:stCxn id="7" idx="5"/>
            <a:endCxn id="6" idx="0"/>
          </p:cNvCxnSpPr>
          <p:nvPr/>
        </p:nvCxnSpPr>
        <p:spPr>
          <a:xfrm rot="16200000" flipH="1">
            <a:off x="3339373" y="1287485"/>
            <a:ext cx="279450" cy="5475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stCxn id="12" idx="3"/>
            <a:endCxn id="6" idx="0"/>
          </p:cNvCxnSpPr>
          <p:nvPr/>
        </p:nvCxnSpPr>
        <p:spPr>
          <a:xfrm rot="5400000">
            <a:off x="3900408" y="1273955"/>
            <a:ext cx="279450" cy="57456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stCxn id="15" idx="2"/>
            <a:endCxn id="6" idx="3"/>
          </p:cNvCxnSpPr>
          <p:nvPr/>
        </p:nvCxnSpPr>
        <p:spPr>
          <a:xfrm rot="10800000" flipV="1">
            <a:off x="4976986" y="1916832"/>
            <a:ext cx="264160" cy="1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/>
          <p:cNvCxnSpPr>
            <a:stCxn id="6" idx="2"/>
            <a:endCxn id="8" idx="0"/>
          </p:cNvCxnSpPr>
          <p:nvPr/>
        </p:nvCxnSpPr>
        <p:spPr>
          <a:xfrm rot="5400000">
            <a:off x="3664741" y="2221119"/>
            <a:ext cx="176219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/>
          <p:cNvCxnSpPr>
            <a:stCxn id="8" idx="2"/>
            <a:endCxn id="11" idx="0"/>
          </p:cNvCxnSpPr>
          <p:nvPr/>
        </p:nvCxnSpPr>
        <p:spPr>
          <a:xfrm rot="10800000" flipV="1">
            <a:off x="1403648" y="2525252"/>
            <a:ext cx="1125066" cy="3276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stCxn id="8" idx="6"/>
            <a:endCxn id="10" idx="0"/>
          </p:cNvCxnSpPr>
          <p:nvPr/>
        </p:nvCxnSpPr>
        <p:spPr>
          <a:xfrm>
            <a:off x="4976986" y="2525253"/>
            <a:ext cx="1115337" cy="3276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/>
          <p:cNvCxnSpPr>
            <a:stCxn id="17" idx="2"/>
            <a:endCxn id="10" idx="3"/>
          </p:cNvCxnSpPr>
          <p:nvPr/>
        </p:nvCxnSpPr>
        <p:spPr>
          <a:xfrm rot="10800000" flipV="1">
            <a:off x="7316459" y="3067770"/>
            <a:ext cx="212086" cy="119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763645" y="2852859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Modelio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44" name="Connector: Elbow 43"/>
          <p:cNvCxnSpPr>
            <a:stCxn id="42" idx="2"/>
            <a:endCxn id="11" idx="3"/>
          </p:cNvCxnSpPr>
          <p:nvPr/>
        </p:nvCxnSpPr>
        <p:spPr>
          <a:xfrm rot="10800000" flipV="1">
            <a:off x="2627785" y="3068882"/>
            <a:ext cx="135861" cy="7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/>
          <p:cNvCxnSpPr>
            <a:stCxn id="11" idx="2"/>
            <a:endCxn id="9" idx="0"/>
          </p:cNvCxnSpPr>
          <p:nvPr/>
        </p:nvCxnSpPr>
        <p:spPr>
          <a:xfrm rot="5400000">
            <a:off x="1331640" y="3350642"/>
            <a:ext cx="137666" cy="63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/>
          <p:cNvCxnSpPr>
            <a:stCxn id="9" idx="4"/>
            <a:endCxn id="13" idx="0"/>
          </p:cNvCxnSpPr>
          <p:nvPr/>
        </p:nvCxnSpPr>
        <p:spPr>
          <a:xfrm rot="5400000">
            <a:off x="1299452" y="3952544"/>
            <a:ext cx="195692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/>
          <p:cNvCxnSpPr>
            <a:stCxn id="13" idx="2"/>
            <a:endCxn id="19" idx="0"/>
          </p:cNvCxnSpPr>
          <p:nvPr/>
        </p:nvCxnSpPr>
        <p:spPr>
          <a:xfrm rot="16200000" flipH="1">
            <a:off x="1302627" y="4577109"/>
            <a:ext cx="195692" cy="63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/>
          <p:cNvCxnSpPr>
            <a:stCxn id="16" idx="2"/>
            <a:endCxn id="13" idx="3"/>
          </p:cNvCxnSpPr>
          <p:nvPr/>
        </p:nvCxnSpPr>
        <p:spPr>
          <a:xfrm rot="10800000">
            <a:off x="2621434" y="4266414"/>
            <a:ext cx="144016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/>
          <p:cNvCxnSpPr>
            <a:stCxn id="10" idx="2"/>
            <a:endCxn id="18" idx="0"/>
          </p:cNvCxnSpPr>
          <p:nvPr/>
        </p:nvCxnSpPr>
        <p:spPr>
          <a:xfrm rot="5400000">
            <a:off x="5995248" y="3382059"/>
            <a:ext cx="194151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/>
          <p:cNvCxnSpPr>
            <a:stCxn id="19" idx="5"/>
            <a:endCxn id="20" idx="0"/>
          </p:cNvCxnSpPr>
          <p:nvPr/>
        </p:nvCxnSpPr>
        <p:spPr>
          <a:xfrm rot="16200000" flipH="1">
            <a:off x="2840431" y="4475718"/>
            <a:ext cx="327287" cy="1469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/>
          <p:cNvCxnSpPr>
            <a:stCxn id="18" idx="4"/>
            <a:endCxn id="20" idx="0"/>
          </p:cNvCxnSpPr>
          <p:nvPr/>
        </p:nvCxnSpPr>
        <p:spPr>
          <a:xfrm rot="5400000">
            <a:off x="4184109" y="3465979"/>
            <a:ext cx="1463010" cy="2353418"/>
          </a:xfrm>
          <a:prstGeom prst="bentConnector3">
            <a:avLst>
              <a:gd name="adj1" fmla="val 889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/>
          <p:cNvCxnSpPr>
            <a:stCxn id="21" idx="2"/>
            <a:endCxn id="20" idx="3"/>
          </p:cNvCxnSpPr>
          <p:nvPr/>
        </p:nvCxnSpPr>
        <p:spPr>
          <a:xfrm rot="10800000">
            <a:off x="4963041" y="5590217"/>
            <a:ext cx="229148" cy="5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/>
          <p:cNvCxnSpPr>
            <a:stCxn id="20" idx="2"/>
            <a:endCxn id="22" idx="0"/>
          </p:cNvCxnSpPr>
          <p:nvPr/>
        </p:nvCxnSpPr>
        <p:spPr>
          <a:xfrm rot="5400000">
            <a:off x="2804007" y="5197971"/>
            <a:ext cx="326629" cy="15431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/>
          <p:cNvCxnSpPr>
            <a:stCxn id="20" idx="2"/>
            <a:endCxn id="24" idx="0"/>
          </p:cNvCxnSpPr>
          <p:nvPr/>
        </p:nvCxnSpPr>
        <p:spPr>
          <a:xfrm rot="16200000" flipH="1">
            <a:off x="4055627" y="5489518"/>
            <a:ext cx="326629" cy="96007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/>
          <p:cNvCxnSpPr>
            <a:stCxn id="20" idx="2"/>
            <a:endCxn id="23" idx="0"/>
          </p:cNvCxnSpPr>
          <p:nvPr/>
        </p:nvCxnSpPr>
        <p:spPr>
          <a:xfrm rot="16200000" flipH="1">
            <a:off x="5320153" y="4224993"/>
            <a:ext cx="335874" cy="34983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90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16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in </a:t>
            </a:r>
            <a:r>
              <a:rPr lang="en-GB" dirty="0" err="1"/>
              <a:t>SysML</a:t>
            </a:r>
            <a:endParaRPr lang="en-GB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07503" y="1511930"/>
            <a:ext cx="8857109" cy="494140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DSE analysis begins in </a:t>
            </a:r>
            <a:r>
              <a:rPr lang="en-US" sz="2400" dirty="0" err="1"/>
              <a:t>SysML</a:t>
            </a:r>
            <a:r>
              <a:rPr lang="en-US" sz="2400" dirty="0"/>
              <a:t>, where it has the potential to be linked to requirements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Outlines what the design space is and how to assess designs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Currently consists of 5 views referred to as the DSE </a:t>
            </a:r>
            <a:r>
              <a:rPr lang="en-US" sz="2400" dirty="0" err="1"/>
              <a:t>SysML</a:t>
            </a:r>
            <a:r>
              <a:rPr lang="en-US" sz="2400" dirty="0"/>
              <a:t> profile</a:t>
            </a:r>
          </a:p>
          <a:p>
            <a:pPr marL="685800" lvl="1">
              <a:buFont typeface="Arial" charset="0"/>
              <a:buChar char="•"/>
            </a:pPr>
            <a:r>
              <a:rPr lang="en-US" sz="2000" dirty="0"/>
              <a:t>Parameters definition (2 views)</a:t>
            </a:r>
          </a:p>
          <a:p>
            <a:pPr marL="685800" lvl="1">
              <a:buFont typeface="Arial" charset="0"/>
              <a:buChar char="•"/>
            </a:pPr>
            <a:r>
              <a:rPr lang="en-US" sz="2000" dirty="0"/>
              <a:t>Objectives Definition (2 views)</a:t>
            </a:r>
          </a:p>
          <a:p>
            <a:pPr marL="685800" lvl="1">
              <a:buFont typeface="Arial" charset="0"/>
              <a:buChar char="•"/>
            </a:pPr>
            <a:r>
              <a:rPr lang="en-US" sz="2000" dirty="0"/>
              <a:t>Ranking Definition</a:t>
            </a:r>
          </a:p>
          <a:p>
            <a:pPr marL="285750">
              <a:buFont typeface="Arial" charset="0"/>
              <a:buChar char="•"/>
            </a:pPr>
            <a:r>
              <a:rPr lang="en-US" sz="2400" dirty="0"/>
              <a:t>Developing a 6</a:t>
            </a:r>
            <a:r>
              <a:rPr lang="en-US" sz="2400" baseline="30000" dirty="0"/>
              <a:t>th</a:t>
            </a:r>
            <a:r>
              <a:rPr lang="en-US" sz="2400" dirty="0"/>
              <a:t> view describing scenario changes</a:t>
            </a:r>
            <a:endParaRPr lang="en-US" sz="20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8693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in </a:t>
            </a:r>
            <a:r>
              <a:rPr lang="en-GB" dirty="0" err="1"/>
              <a:t>SysML</a:t>
            </a:r>
            <a:r>
              <a:rPr lang="en-GB" dirty="0"/>
              <a:t> - Parameters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07503" y="1511930"/>
            <a:ext cx="8857109" cy="49414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GB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94" y="2204864"/>
            <a:ext cx="3811690" cy="34662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59" y="2208106"/>
            <a:ext cx="4135307" cy="34662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51520" y="1628800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DSE object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1402515" y="1772691"/>
            <a:ext cx="460187" cy="1803443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0187" h="1803443">
                <a:moveTo>
                  <a:pt x="0" y="37677"/>
                </a:moveTo>
                <a:cubicBezTo>
                  <a:pt x="623287" y="-269880"/>
                  <a:pt x="567147" y="1394380"/>
                  <a:pt x="108307" y="1803443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763688" y="5723964"/>
            <a:ext cx="220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Parameters 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08104" y="5723964"/>
            <a:ext cx="249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Mapping to Multi-model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43895" y="1196752"/>
            <a:ext cx="2213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List of values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2328058" y="1320092"/>
            <a:ext cx="366195" cy="1223900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162553 w 355526"/>
              <a:gd name="connsiteY0" fmla="*/ 0 h 1212611"/>
              <a:gd name="connsiteX1" fmla="*/ 355526 w 355526"/>
              <a:gd name="connsiteY1" fmla="*/ 1212611 h 1212611"/>
              <a:gd name="connsiteX0" fmla="*/ 156288 w 366195"/>
              <a:gd name="connsiteY0" fmla="*/ 0 h 1223900"/>
              <a:gd name="connsiteX1" fmla="*/ 366195 w 366195"/>
              <a:gd name="connsiteY1" fmla="*/ 1223900 h 12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195" h="1223900">
                <a:moveTo>
                  <a:pt x="156288" y="0"/>
                </a:moveTo>
                <a:cubicBezTo>
                  <a:pt x="-95314" y="285110"/>
                  <a:pt x="-55498" y="1130925"/>
                  <a:pt x="366195" y="1223900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/>
          <p:cNvSpPr/>
          <p:nvPr/>
        </p:nvSpPr>
        <p:spPr>
          <a:xfrm>
            <a:off x="2250195" y="1320091"/>
            <a:ext cx="523080" cy="2053633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99836 w 524231"/>
              <a:gd name="connsiteY0" fmla="*/ 0 h 727188"/>
              <a:gd name="connsiteX1" fmla="*/ 524231 w 524231"/>
              <a:gd name="connsiteY1" fmla="*/ 727188 h 727188"/>
              <a:gd name="connsiteX0" fmla="*/ 115011 w 466028"/>
              <a:gd name="connsiteY0" fmla="*/ 0 h 1404521"/>
              <a:gd name="connsiteX1" fmla="*/ 466028 w 466028"/>
              <a:gd name="connsiteY1" fmla="*/ 1404521 h 1404521"/>
              <a:gd name="connsiteX0" fmla="*/ 158668 w 509685"/>
              <a:gd name="connsiteY0" fmla="*/ 0 h 1404521"/>
              <a:gd name="connsiteX1" fmla="*/ 509685 w 509685"/>
              <a:gd name="connsiteY1" fmla="*/ 1404521 h 1404521"/>
              <a:gd name="connsiteX0" fmla="*/ 193135 w 453841"/>
              <a:gd name="connsiteY0" fmla="*/ 0 h 2070566"/>
              <a:gd name="connsiteX1" fmla="*/ 453841 w 453841"/>
              <a:gd name="connsiteY1" fmla="*/ 2070566 h 2070566"/>
              <a:gd name="connsiteX0" fmla="*/ 266373 w 527079"/>
              <a:gd name="connsiteY0" fmla="*/ 0 h 2070566"/>
              <a:gd name="connsiteX1" fmla="*/ 527079 w 527079"/>
              <a:gd name="connsiteY1" fmla="*/ 2070566 h 2070566"/>
              <a:gd name="connsiteX0" fmla="*/ 252082 w 552299"/>
              <a:gd name="connsiteY0" fmla="*/ 0 h 1940744"/>
              <a:gd name="connsiteX1" fmla="*/ 552299 w 552299"/>
              <a:gd name="connsiteY1" fmla="*/ 1940744 h 1940744"/>
              <a:gd name="connsiteX0" fmla="*/ 252082 w 552299"/>
              <a:gd name="connsiteY0" fmla="*/ 0 h 2053633"/>
              <a:gd name="connsiteX1" fmla="*/ 552299 w 552299"/>
              <a:gd name="connsiteY1" fmla="*/ 2053633 h 2053633"/>
              <a:gd name="connsiteX0" fmla="*/ 222863 w 523080"/>
              <a:gd name="connsiteY0" fmla="*/ 0 h 2053633"/>
              <a:gd name="connsiteX1" fmla="*/ 523080 w 523080"/>
              <a:gd name="connsiteY1" fmla="*/ 2053633 h 205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080" h="2053633">
                <a:moveTo>
                  <a:pt x="222863" y="0"/>
                </a:moveTo>
                <a:cubicBezTo>
                  <a:pt x="-135984" y="426222"/>
                  <a:pt x="-79235" y="1898569"/>
                  <a:pt x="523080" y="2053633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272276" y="1387290"/>
            <a:ext cx="1163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</a:t>
            </a:r>
          </a:p>
          <a:p>
            <a:r>
              <a:rPr lang="en-GB" dirty="0"/>
              <a:t>instances</a:t>
            </a:r>
          </a:p>
        </p:txBody>
      </p:sp>
      <p:sp>
        <p:nvSpPr>
          <p:cNvPr id="17" name="Freeform: Shape 16"/>
          <p:cNvSpPr/>
          <p:nvPr/>
        </p:nvSpPr>
        <p:spPr>
          <a:xfrm>
            <a:off x="6397102" y="1717166"/>
            <a:ext cx="513416" cy="1077144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83028 w 614668"/>
              <a:gd name="connsiteY0" fmla="*/ 0 h 557855"/>
              <a:gd name="connsiteX1" fmla="*/ 614668 w 614668"/>
              <a:gd name="connsiteY1" fmla="*/ 557855 h 557855"/>
              <a:gd name="connsiteX0" fmla="*/ 0 w 531640"/>
              <a:gd name="connsiteY0" fmla="*/ 0 h 557855"/>
              <a:gd name="connsiteX1" fmla="*/ 531640 w 531640"/>
              <a:gd name="connsiteY1" fmla="*/ 557855 h 557855"/>
              <a:gd name="connsiteX0" fmla="*/ 94425 w 288310"/>
              <a:gd name="connsiteY0" fmla="*/ 0 h 811855"/>
              <a:gd name="connsiteX1" fmla="*/ 106776 w 288310"/>
              <a:gd name="connsiteY1" fmla="*/ 811855 h 811855"/>
              <a:gd name="connsiteX0" fmla="*/ 0 w 388656"/>
              <a:gd name="connsiteY0" fmla="*/ 0 h 811855"/>
              <a:gd name="connsiteX1" fmla="*/ 12351 w 388656"/>
              <a:gd name="connsiteY1" fmla="*/ 811855 h 811855"/>
              <a:gd name="connsiteX0" fmla="*/ 0 w 333667"/>
              <a:gd name="connsiteY0" fmla="*/ 0 h 811855"/>
              <a:gd name="connsiteX1" fmla="*/ 12351 w 333667"/>
              <a:gd name="connsiteY1" fmla="*/ 811855 h 811855"/>
              <a:gd name="connsiteX0" fmla="*/ 0 w 253686"/>
              <a:gd name="connsiteY0" fmla="*/ 0 h 811855"/>
              <a:gd name="connsiteX1" fmla="*/ 12351 w 253686"/>
              <a:gd name="connsiteY1" fmla="*/ 811855 h 811855"/>
              <a:gd name="connsiteX0" fmla="*/ 0 w 537710"/>
              <a:gd name="connsiteY0" fmla="*/ 0 h 1031989"/>
              <a:gd name="connsiteX1" fmla="*/ 390529 w 537710"/>
              <a:gd name="connsiteY1" fmla="*/ 1031989 h 1031989"/>
              <a:gd name="connsiteX0" fmla="*/ 0 w 586633"/>
              <a:gd name="connsiteY0" fmla="*/ 0 h 1031989"/>
              <a:gd name="connsiteX1" fmla="*/ 390529 w 586633"/>
              <a:gd name="connsiteY1" fmla="*/ 1031989 h 1031989"/>
              <a:gd name="connsiteX0" fmla="*/ 0 w 513416"/>
              <a:gd name="connsiteY0" fmla="*/ 0 h 1077144"/>
              <a:gd name="connsiteX1" fmla="*/ 288929 w 513416"/>
              <a:gd name="connsiteY1" fmla="*/ 1077144 h 10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3416" h="1077144">
                <a:moveTo>
                  <a:pt x="0" y="0"/>
                </a:moveTo>
                <a:cubicBezTo>
                  <a:pt x="499110" y="48043"/>
                  <a:pt x="708258" y="910792"/>
                  <a:pt x="288929" y="1077144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/>
          <p:cNvSpPr/>
          <p:nvPr/>
        </p:nvSpPr>
        <p:spPr>
          <a:xfrm>
            <a:off x="6380168" y="1694589"/>
            <a:ext cx="676547" cy="1720610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99836 w 524231"/>
              <a:gd name="connsiteY0" fmla="*/ 0 h 727188"/>
              <a:gd name="connsiteX1" fmla="*/ 524231 w 524231"/>
              <a:gd name="connsiteY1" fmla="*/ 727188 h 727188"/>
              <a:gd name="connsiteX0" fmla="*/ 115011 w 466028"/>
              <a:gd name="connsiteY0" fmla="*/ 0 h 1404521"/>
              <a:gd name="connsiteX1" fmla="*/ 466028 w 466028"/>
              <a:gd name="connsiteY1" fmla="*/ 1404521 h 1404521"/>
              <a:gd name="connsiteX0" fmla="*/ 158668 w 509685"/>
              <a:gd name="connsiteY0" fmla="*/ 0 h 1404521"/>
              <a:gd name="connsiteX1" fmla="*/ 509685 w 509685"/>
              <a:gd name="connsiteY1" fmla="*/ 1404521 h 1404521"/>
              <a:gd name="connsiteX0" fmla="*/ 578121 w 578121"/>
              <a:gd name="connsiteY0" fmla="*/ 0 h 1494832"/>
              <a:gd name="connsiteX1" fmla="*/ 240516 w 578121"/>
              <a:gd name="connsiteY1" fmla="*/ 1494832 h 1494832"/>
              <a:gd name="connsiteX0" fmla="*/ 337605 w 339692"/>
              <a:gd name="connsiteY0" fmla="*/ 0 h 1494832"/>
              <a:gd name="connsiteX1" fmla="*/ 0 w 339692"/>
              <a:gd name="connsiteY1" fmla="*/ 1494832 h 1494832"/>
              <a:gd name="connsiteX0" fmla="*/ 337605 w 533275"/>
              <a:gd name="connsiteY0" fmla="*/ 0 h 1494832"/>
              <a:gd name="connsiteX1" fmla="*/ 0 w 533275"/>
              <a:gd name="connsiteY1" fmla="*/ 1494832 h 1494832"/>
              <a:gd name="connsiteX0" fmla="*/ 83605 w 404279"/>
              <a:gd name="connsiteY0" fmla="*/ 0 h 1489188"/>
              <a:gd name="connsiteX1" fmla="*/ 0 w 404279"/>
              <a:gd name="connsiteY1" fmla="*/ 1489188 h 1489188"/>
              <a:gd name="connsiteX0" fmla="*/ 83605 w 434722"/>
              <a:gd name="connsiteY0" fmla="*/ 0 h 1489188"/>
              <a:gd name="connsiteX1" fmla="*/ 0 w 434722"/>
              <a:gd name="connsiteY1" fmla="*/ 1489188 h 1489188"/>
              <a:gd name="connsiteX0" fmla="*/ 0 w 617871"/>
              <a:gd name="connsiteY0" fmla="*/ 0 h 1720610"/>
              <a:gd name="connsiteX1" fmla="*/ 317151 w 617871"/>
              <a:gd name="connsiteY1" fmla="*/ 1720610 h 1720610"/>
              <a:gd name="connsiteX0" fmla="*/ 0 w 739515"/>
              <a:gd name="connsiteY0" fmla="*/ 0 h 1720610"/>
              <a:gd name="connsiteX1" fmla="*/ 317151 w 739515"/>
              <a:gd name="connsiteY1" fmla="*/ 1720610 h 1720610"/>
              <a:gd name="connsiteX0" fmla="*/ 0 w 676547"/>
              <a:gd name="connsiteY0" fmla="*/ 0 h 1720610"/>
              <a:gd name="connsiteX1" fmla="*/ 317151 w 676547"/>
              <a:gd name="connsiteY1" fmla="*/ 1720610 h 172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6547" h="1720610">
                <a:moveTo>
                  <a:pt x="0" y="0"/>
                </a:moveTo>
                <a:cubicBezTo>
                  <a:pt x="611998" y="53689"/>
                  <a:pt x="996125" y="1526035"/>
                  <a:pt x="317151" y="1720610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253930" y="1252096"/>
            <a:ext cx="1469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Mapped to</a:t>
            </a:r>
          </a:p>
          <a:p>
            <a:r>
              <a:rPr lang="en-GB" dirty="0"/>
              <a:t>FMU instance</a:t>
            </a:r>
          </a:p>
          <a:p>
            <a:r>
              <a:rPr lang="en-GB" dirty="0"/>
              <a:t>parameters</a:t>
            </a:r>
          </a:p>
        </p:txBody>
      </p:sp>
      <p:sp>
        <p:nvSpPr>
          <p:cNvPr id="20" name="Freeform: Shape 19"/>
          <p:cNvSpPr/>
          <p:nvPr/>
        </p:nvSpPr>
        <p:spPr>
          <a:xfrm>
            <a:off x="8239325" y="2098366"/>
            <a:ext cx="407841" cy="1184387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0 w 238129"/>
              <a:gd name="connsiteY0" fmla="*/ 0 h 614299"/>
              <a:gd name="connsiteX1" fmla="*/ 238129 w 238129"/>
              <a:gd name="connsiteY1" fmla="*/ 614299 h 614299"/>
              <a:gd name="connsiteX0" fmla="*/ 79197 w 182431"/>
              <a:gd name="connsiteY0" fmla="*/ 0 h 642521"/>
              <a:gd name="connsiteX1" fmla="*/ 136704 w 182431"/>
              <a:gd name="connsiteY1" fmla="*/ 642521 h 642521"/>
              <a:gd name="connsiteX0" fmla="*/ 0 w 314691"/>
              <a:gd name="connsiteY0" fmla="*/ 0 h 642521"/>
              <a:gd name="connsiteX1" fmla="*/ 57507 w 314691"/>
              <a:gd name="connsiteY1" fmla="*/ 642521 h 642521"/>
              <a:gd name="connsiteX0" fmla="*/ 213427 w 407841"/>
              <a:gd name="connsiteY0" fmla="*/ 0 h 1184387"/>
              <a:gd name="connsiteX1" fmla="*/ 0 w 407841"/>
              <a:gd name="connsiteY1" fmla="*/ 1184387 h 118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7841" h="1184387">
                <a:moveTo>
                  <a:pt x="213427" y="0"/>
                </a:moveTo>
                <a:cubicBezTo>
                  <a:pt x="571425" y="302044"/>
                  <a:pt x="396751" y="995457"/>
                  <a:pt x="0" y="1184387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/>
          <p:cNvSpPr/>
          <p:nvPr/>
        </p:nvSpPr>
        <p:spPr>
          <a:xfrm>
            <a:off x="8312701" y="2081431"/>
            <a:ext cx="447738" cy="1325499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99836 w 524231"/>
              <a:gd name="connsiteY0" fmla="*/ 0 h 727188"/>
              <a:gd name="connsiteX1" fmla="*/ 524231 w 524231"/>
              <a:gd name="connsiteY1" fmla="*/ 727188 h 727188"/>
              <a:gd name="connsiteX0" fmla="*/ 115011 w 466028"/>
              <a:gd name="connsiteY0" fmla="*/ 0 h 1404521"/>
              <a:gd name="connsiteX1" fmla="*/ 466028 w 466028"/>
              <a:gd name="connsiteY1" fmla="*/ 1404521 h 1404521"/>
              <a:gd name="connsiteX0" fmla="*/ 158668 w 509685"/>
              <a:gd name="connsiteY0" fmla="*/ 0 h 1404521"/>
              <a:gd name="connsiteX1" fmla="*/ 509685 w 509685"/>
              <a:gd name="connsiteY1" fmla="*/ 1404521 h 1404521"/>
              <a:gd name="connsiteX0" fmla="*/ 258683 w 383922"/>
              <a:gd name="connsiteY0" fmla="*/ 0 h 1489188"/>
              <a:gd name="connsiteX1" fmla="*/ 383922 w 383922"/>
              <a:gd name="connsiteY1" fmla="*/ 1489188 h 1489188"/>
              <a:gd name="connsiteX0" fmla="*/ 436029 w 436029"/>
              <a:gd name="connsiteY0" fmla="*/ 0 h 1325499"/>
              <a:gd name="connsiteX1" fmla="*/ 284690 w 436029"/>
              <a:gd name="connsiteY1" fmla="*/ 1325499 h 1325499"/>
              <a:gd name="connsiteX0" fmla="*/ 151339 w 262863"/>
              <a:gd name="connsiteY0" fmla="*/ 0 h 1325499"/>
              <a:gd name="connsiteX1" fmla="*/ 0 w 262863"/>
              <a:gd name="connsiteY1" fmla="*/ 1325499 h 1325499"/>
              <a:gd name="connsiteX0" fmla="*/ 151339 w 447738"/>
              <a:gd name="connsiteY0" fmla="*/ 0 h 1325499"/>
              <a:gd name="connsiteX1" fmla="*/ 0 w 447738"/>
              <a:gd name="connsiteY1" fmla="*/ 1325499 h 132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7738" h="1325499">
                <a:moveTo>
                  <a:pt x="151339" y="0"/>
                </a:moveTo>
                <a:cubicBezTo>
                  <a:pt x="514982" y="448799"/>
                  <a:pt x="628173" y="1130924"/>
                  <a:pt x="0" y="1325499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46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18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in </a:t>
            </a:r>
            <a:r>
              <a:rPr lang="en-GB" dirty="0" err="1"/>
              <a:t>SysML</a:t>
            </a:r>
            <a:r>
              <a:rPr lang="en-GB" dirty="0"/>
              <a:t> -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54" y="2213229"/>
            <a:ext cx="3570222" cy="34660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204864"/>
            <a:ext cx="4824536" cy="34828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763688" y="5723964"/>
            <a:ext cx="2123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Objectives definition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8104" y="5723964"/>
            <a:ext cx="249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Mapping to Multi-model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504" y="170080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DSE object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1258499" y="1844699"/>
            <a:ext cx="460187" cy="1803443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0187" h="1803443">
                <a:moveTo>
                  <a:pt x="0" y="37677"/>
                </a:moveTo>
                <a:cubicBezTo>
                  <a:pt x="623287" y="-269880"/>
                  <a:pt x="567147" y="1394380"/>
                  <a:pt x="108307" y="1803443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/>
          <p:cNvSpPr/>
          <p:nvPr/>
        </p:nvSpPr>
        <p:spPr>
          <a:xfrm>
            <a:off x="1969829" y="1462774"/>
            <a:ext cx="288456" cy="749766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212458 w 292542"/>
              <a:gd name="connsiteY0" fmla="*/ 0 h 992477"/>
              <a:gd name="connsiteX1" fmla="*/ 292542 w 292542"/>
              <a:gd name="connsiteY1" fmla="*/ 992477 h 992477"/>
              <a:gd name="connsiteX0" fmla="*/ 281051 w 361135"/>
              <a:gd name="connsiteY0" fmla="*/ 0 h 992477"/>
              <a:gd name="connsiteX1" fmla="*/ 361135 w 361135"/>
              <a:gd name="connsiteY1" fmla="*/ 992477 h 992477"/>
              <a:gd name="connsiteX0" fmla="*/ 281051 w 361135"/>
              <a:gd name="connsiteY0" fmla="*/ 0 h 992477"/>
              <a:gd name="connsiteX1" fmla="*/ 361135 w 361135"/>
              <a:gd name="connsiteY1" fmla="*/ 992477 h 992477"/>
              <a:gd name="connsiteX0" fmla="*/ 334911 w 334911"/>
              <a:gd name="connsiteY0" fmla="*/ 0 h 749766"/>
              <a:gd name="connsiteX1" fmla="*/ 302106 w 334911"/>
              <a:gd name="connsiteY1" fmla="*/ 749766 h 749766"/>
              <a:gd name="connsiteX0" fmla="*/ 288456 w 288456"/>
              <a:gd name="connsiteY0" fmla="*/ 0 h 749766"/>
              <a:gd name="connsiteX1" fmla="*/ 255651 w 288456"/>
              <a:gd name="connsiteY1" fmla="*/ 749766 h 74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456" h="749766">
                <a:moveTo>
                  <a:pt x="288456" y="0"/>
                </a:moveTo>
                <a:cubicBezTo>
                  <a:pt x="-138123" y="296399"/>
                  <a:pt x="-41864" y="594702"/>
                  <a:pt x="255651" y="749766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/>
          <p:cNvSpPr/>
          <p:nvPr/>
        </p:nvSpPr>
        <p:spPr>
          <a:xfrm>
            <a:off x="1780310" y="1440195"/>
            <a:ext cx="506195" cy="1748833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99836 w 524231"/>
              <a:gd name="connsiteY0" fmla="*/ 0 h 727188"/>
              <a:gd name="connsiteX1" fmla="*/ 524231 w 524231"/>
              <a:gd name="connsiteY1" fmla="*/ 727188 h 727188"/>
              <a:gd name="connsiteX0" fmla="*/ 115011 w 466028"/>
              <a:gd name="connsiteY0" fmla="*/ 0 h 1404521"/>
              <a:gd name="connsiteX1" fmla="*/ 466028 w 466028"/>
              <a:gd name="connsiteY1" fmla="*/ 1404521 h 1404521"/>
              <a:gd name="connsiteX0" fmla="*/ 158668 w 509685"/>
              <a:gd name="connsiteY0" fmla="*/ 0 h 1404521"/>
              <a:gd name="connsiteX1" fmla="*/ 509685 w 509685"/>
              <a:gd name="connsiteY1" fmla="*/ 1404521 h 1404521"/>
              <a:gd name="connsiteX0" fmla="*/ 255632 w 386516"/>
              <a:gd name="connsiteY0" fmla="*/ 0 h 1844788"/>
              <a:gd name="connsiteX1" fmla="*/ 386516 w 386516"/>
              <a:gd name="connsiteY1" fmla="*/ 1844788 h 1844788"/>
              <a:gd name="connsiteX0" fmla="*/ 388959 w 519843"/>
              <a:gd name="connsiteY0" fmla="*/ 0 h 1844788"/>
              <a:gd name="connsiteX1" fmla="*/ 519843 w 519843"/>
              <a:gd name="connsiteY1" fmla="*/ 1844788 h 1844788"/>
              <a:gd name="connsiteX0" fmla="*/ 522410 w 522410"/>
              <a:gd name="connsiteY0" fmla="*/ 0 h 1748833"/>
              <a:gd name="connsiteX1" fmla="*/ 388005 w 522410"/>
              <a:gd name="connsiteY1" fmla="*/ 1748833 h 1748833"/>
              <a:gd name="connsiteX0" fmla="*/ 506195 w 506195"/>
              <a:gd name="connsiteY0" fmla="*/ 0 h 1748833"/>
              <a:gd name="connsiteX1" fmla="*/ 371790 w 506195"/>
              <a:gd name="connsiteY1" fmla="*/ 1748833 h 174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6195" h="1748833">
                <a:moveTo>
                  <a:pt x="506195" y="0"/>
                </a:moveTo>
                <a:cubicBezTo>
                  <a:pt x="-89718" y="313332"/>
                  <a:pt x="-191014" y="1542969"/>
                  <a:pt x="371790" y="1748833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702470" y="1341638"/>
            <a:ext cx="1083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</a:t>
            </a:r>
          </a:p>
          <a:p>
            <a:r>
              <a:rPr lang="en-GB" dirty="0"/>
              <a:t>instances</a:t>
            </a:r>
          </a:p>
        </p:txBody>
      </p:sp>
      <p:sp>
        <p:nvSpPr>
          <p:cNvPr id="18" name="Freeform: Shape 17"/>
          <p:cNvSpPr/>
          <p:nvPr/>
        </p:nvSpPr>
        <p:spPr>
          <a:xfrm>
            <a:off x="5813070" y="1579368"/>
            <a:ext cx="426396" cy="1020699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83028 w 614668"/>
              <a:gd name="connsiteY0" fmla="*/ 0 h 557855"/>
              <a:gd name="connsiteX1" fmla="*/ 614668 w 614668"/>
              <a:gd name="connsiteY1" fmla="*/ 557855 h 557855"/>
              <a:gd name="connsiteX0" fmla="*/ 0 w 531640"/>
              <a:gd name="connsiteY0" fmla="*/ 0 h 557855"/>
              <a:gd name="connsiteX1" fmla="*/ 531640 w 531640"/>
              <a:gd name="connsiteY1" fmla="*/ 557855 h 557855"/>
              <a:gd name="connsiteX0" fmla="*/ 94425 w 288310"/>
              <a:gd name="connsiteY0" fmla="*/ 0 h 811855"/>
              <a:gd name="connsiteX1" fmla="*/ 106776 w 288310"/>
              <a:gd name="connsiteY1" fmla="*/ 811855 h 811855"/>
              <a:gd name="connsiteX0" fmla="*/ 0 w 388656"/>
              <a:gd name="connsiteY0" fmla="*/ 0 h 811855"/>
              <a:gd name="connsiteX1" fmla="*/ 12351 w 388656"/>
              <a:gd name="connsiteY1" fmla="*/ 811855 h 811855"/>
              <a:gd name="connsiteX0" fmla="*/ 0 w 333667"/>
              <a:gd name="connsiteY0" fmla="*/ 0 h 811855"/>
              <a:gd name="connsiteX1" fmla="*/ 12351 w 333667"/>
              <a:gd name="connsiteY1" fmla="*/ 811855 h 811855"/>
              <a:gd name="connsiteX0" fmla="*/ 0 w 253686"/>
              <a:gd name="connsiteY0" fmla="*/ 0 h 811855"/>
              <a:gd name="connsiteX1" fmla="*/ 12351 w 253686"/>
              <a:gd name="connsiteY1" fmla="*/ 811855 h 811855"/>
              <a:gd name="connsiteX0" fmla="*/ 0 w 537710"/>
              <a:gd name="connsiteY0" fmla="*/ 0 h 1031989"/>
              <a:gd name="connsiteX1" fmla="*/ 390529 w 537710"/>
              <a:gd name="connsiteY1" fmla="*/ 1031989 h 1031989"/>
              <a:gd name="connsiteX0" fmla="*/ 0 w 586633"/>
              <a:gd name="connsiteY0" fmla="*/ 0 h 1031989"/>
              <a:gd name="connsiteX1" fmla="*/ 390529 w 586633"/>
              <a:gd name="connsiteY1" fmla="*/ 1031989 h 1031989"/>
              <a:gd name="connsiteX0" fmla="*/ 0 w 513416"/>
              <a:gd name="connsiteY0" fmla="*/ 0 h 1077144"/>
              <a:gd name="connsiteX1" fmla="*/ 288929 w 513416"/>
              <a:gd name="connsiteY1" fmla="*/ 1077144 h 1077144"/>
              <a:gd name="connsiteX0" fmla="*/ 0 w 426396"/>
              <a:gd name="connsiteY0" fmla="*/ 0 h 1020699"/>
              <a:gd name="connsiteX1" fmla="*/ 153462 w 426396"/>
              <a:gd name="connsiteY1" fmla="*/ 1020699 h 102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6396" h="1020699">
                <a:moveTo>
                  <a:pt x="0" y="0"/>
                </a:moveTo>
                <a:cubicBezTo>
                  <a:pt x="499110" y="48043"/>
                  <a:pt x="572791" y="854347"/>
                  <a:pt x="153462" y="1020699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/>
          <p:cNvSpPr/>
          <p:nvPr/>
        </p:nvSpPr>
        <p:spPr>
          <a:xfrm>
            <a:off x="5801780" y="1579370"/>
            <a:ext cx="581133" cy="1816566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99836 w 524231"/>
              <a:gd name="connsiteY0" fmla="*/ 0 h 727188"/>
              <a:gd name="connsiteX1" fmla="*/ 524231 w 524231"/>
              <a:gd name="connsiteY1" fmla="*/ 727188 h 727188"/>
              <a:gd name="connsiteX0" fmla="*/ 115011 w 466028"/>
              <a:gd name="connsiteY0" fmla="*/ 0 h 1404521"/>
              <a:gd name="connsiteX1" fmla="*/ 466028 w 466028"/>
              <a:gd name="connsiteY1" fmla="*/ 1404521 h 1404521"/>
              <a:gd name="connsiteX0" fmla="*/ 158668 w 509685"/>
              <a:gd name="connsiteY0" fmla="*/ 0 h 1404521"/>
              <a:gd name="connsiteX1" fmla="*/ 509685 w 509685"/>
              <a:gd name="connsiteY1" fmla="*/ 1404521 h 1404521"/>
              <a:gd name="connsiteX0" fmla="*/ 578121 w 578121"/>
              <a:gd name="connsiteY0" fmla="*/ 0 h 1494832"/>
              <a:gd name="connsiteX1" fmla="*/ 240516 w 578121"/>
              <a:gd name="connsiteY1" fmla="*/ 1494832 h 1494832"/>
              <a:gd name="connsiteX0" fmla="*/ 337605 w 339692"/>
              <a:gd name="connsiteY0" fmla="*/ 0 h 1494832"/>
              <a:gd name="connsiteX1" fmla="*/ 0 w 339692"/>
              <a:gd name="connsiteY1" fmla="*/ 1494832 h 1494832"/>
              <a:gd name="connsiteX0" fmla="*/ 337605 w 533275"/>
              <a:gd name="connsiteY0" fmla="*/ 0 h 1494832"/>
              <a:gd name="connsiteX1" fmla="*/ 0 w 533275"/>
              <a:gd name="connsiteY1" fmla="*/ 1494832 h 1494832"/>
              <a:gd name="connsiteX0" fmla="*/ 83605 w 404279"/>
              <a:gd name="connsiteY0" fmla="*/ 0 h 1489188"/>
              <a:gd name="connsiteX1" fmla="*/ 0 w 404279"/>
              <a:gd name="connsiteY1" fmla="*/ 1489188 h 1489188"/>
              <a:gd name="connsiteX0" fmla="*/ 83605 w 434722"/>
              <a:gd name="connsiteY0" fmla="*/ 0 h 1489188"/>
              <a:gd name="connsiteX1" fmla="*/ 0 w 434722"/>
              <a:gd name="connsiteY1" fmla="*/ 1489188 h 1489188"/>
              <a:gd name="connsiteX0" fmla="*/ 0 w 617871"/>
              <a:gd name="connsiteY0" fmla="*/ 0 h 1720610"/>
              <a:gd name="connsiteX1" fmla="*/ 317151 w 617871"/>
              <a:gd name="connsiteY1" fmla="*/ 1720610 h 1720610"/>
              <a:gd name="connsiteX0" fmla="*/ 0 w 739515"/>
              <a:gd name="connsiteY0" fmla="*/ 0 h 1720610"/>
              <a:gd name="connsiteX1" fmla="*/ 317151 w 739515"/>
              <a:gd name="connsiteY1" fmla="*/ 1720610 h 1720610"/>
              <a:gd name="connsiteX0" fmla="*/ 0 w 676547"/>
              <a:gd name="connsiteY0" fmla="*/ 0 h 1720610"/>
              <a:gd name="connsiteX1" fmla="*/ 317151 w 676547"/>
              <a:gd name="connsiteY1" fmla="*/ 1720610 h 1720610"/>
              <a:gd name="connsiteX0" fmla="*/ 0 w 584605"/>
              <a:gd name="connsiteY0" fmla="*/ 0 h 1839144"/>
              <a:gd name="connsiteX1" fmla="*/ 176040 w 584605"/>
              <a:gd name="connsiteY1" fmla="*/ 1839144 h 1839144"/>
              <a:gd name="connsiteX0" fmla="*/ 0 w 581133"/>
              <a:gd name="connsiteY0" fmla="*/ 0 h 1816566"/>
              <a:gd name="connsiteX1" fmla="*/ 170396 w 581133"/>
              <a:gd name="connsiteY1" fmla="*/ 1816566 h 181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133" h="1816566">
                <a:moveTo>
                  <a:pt x="0" y="0"/>
                </a:moveTo>
                <a:cubicBezTo>
                  <a:pt x="611998" y="53689"/>
                  <a:pt x="849370" y="1621991"/>
                  <a:pt x="170396" y="1816566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918627" y="1209526"/>
            <a:ext cx="1750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Variable inputs</a:t>
            </a:r>
          </a:p>
          <a:p>
            <a:r>
              <a:rPr lang="en-GB" dirty="0"/>
              <a:t>Mapped to FMU</a:t>
            </a:r>
          </a:p>
          <a:p>
            <a:r>
              <a:rPr lang="en-GB" dirty="0"/>
              <a:t>instance outputs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7990969" y="2098367"/>
            <a:ext cx="590398" cy="1359364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0 w 238129"/>
              <a:gd name="connsiteY0" fmla="*/ 0 h 614299"/>
              <a:gd name="connsiteX1" fmla="*/ 238129 w 238129"/>
              <a:gd name="connsiteY1" fmla="*/ 614299 h 614299"/>
              <a:gd name="connsiteX0" fmla="*/ 79197 w 182431"/>
              <a:gd name="connsiteY0" fmla="*/ 0 h 642521"/>
              <a:gd name="connsiteX1" fmla="*/ 136704 w 182431"/>
              <a:gd name="connsiteY1" fmla="*/ 642521 h 642521"/>
              <a:gd name="connsiteX0" fmla="*/ 0 w 314691"/>
              <a:gd name="connsiteY0" fmla="*/ 0 h 642521"/>
              <a:gd name="connsiteX1" fmla="*/ 57507 w 314691"/>
              <a:gd name="connsiteY1" fmla="*/ 642521 h 642521"/>
              <a:gd name="connsiteX0" fmla="*/ 213427 w 407841"/>
              <a:gd name="connsiteY0" fmla="*/ 0 h 1184387"/>
              <a:gd name="connsiteX1" fmla="*/ 0 w 407841"/>
              <a:gd name="connsiteY1" fmla="*/ 1184387 h 1184387"/>
              <a:gd name="connsiteX0" fmla="*/ 461783 w 596872"/>
              <a:gd name="connsiteY0" fmla="*/ 0 h 1359364"/>
              <a:gd name="connsiteX1" fmla="*/ 0 w 596872"/>
              <a:gd name="connsiteY1" fmla="*/ 1359364 h 1359364"/>
              <a:gd name="connsiteX0" fmla="*/ 461783 w 605128"/>
              <a:gd name="connsiteY0" fmla="*/ 0 h 1359364"/>
              <a:gd name="connsiteX1" fmla="*/ 0 w 605128"/>
              <a:gd name="connsiteY1" fmla="*/ 1359364 h 1359364"/>
              <a:gd name="connsiteX0" fmla="*/ 461783 w 590398"/>
              <a:gd name="connsiteY0" fmla="*/ 0 h 1359364"/>
              <a:gd name="connsiteX1" fmla="*/ 0 w 590398"/>
              <a:gd name="connsiteY1" fmla="*/ 1359364 h 135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0398" h="1359364">
                <a:moveTo>
                  <a:pt x="461783" y="0"/>
                </a:moveTo>
                <a:cubicBezTo>
                  <a:pt x="785915" y="398000"/>
                  <a:pt x="447551" y="1057545"/>
                  <a:pt x="0" y="1359364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/>
          <p:cNvSpPr/>
          <p:nvPr/>
        </p:nvSpPr>
        <p:spPr>
          <a:xfrm>
            <a:off x="8036122" y="2081432"/>
            <a:ext cx="618735" cy="2025410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298093 w 600228"/>
              <a:gd name="connsiteY0" fmla="*/ 40703 h 1665358"/>
              <a:gd name="connsiteX1" fmla="*/ 0 w 600228"/>
              <a:gd name="connsiteY1" fmla="*/ 1665358 h 1665358"/>
              <a:gd name="connsiteX0" fmla="*/ 298093 w 298093"/>
              <a:gd name="connsiteY0" fmla="*/ 0 h 1624655"/>
              <a:gd name="connsiteX1" fmla="*/ 0 w 298093"/>
              <a:gd name="connsiteY1" fmla="*/ 1624655 h 1624655"/>
              <a:gd name="connsiteX0" fmla="*/ 43237 w 408641"/>
              <a:gd name="connsiteY0" fmla="*/ 0 h 614299"/>
              <a:gd name="connsiteX1" fmla="*/ 281366 w 408641"/>
              <a:gd name="connsiteY1" fmla="*/ 614299 h 614299"/>
              <a:gd name="connsiteX0" fmla="*/ 146523 w 384652"/>
              <a:gd name="connsiteY0" fmla="*/ 0 h 614299"/>
              <a:gd name="connsiteX1" fmla="*/ 384652 w 384652"/>
              <a:gd name="connsiteY1" fmla="*/ 614299 h 614299"/>
              <a:gd name="connsiteX0" fmla="*/ 99836 w 524231"/>
              <a:gd name="connsiteY0" fmla="*/ 0 h 727188"/>
              <a:gd name="connsiteX1" fmla="*/ 524231 w 524231"/>
              <a:gd name="connsiteY1" fmla="*/ 727188 h 727188"/>
              <a:gd name="connsiteX0" fmla="*/ 115011 w 466028"/>
              <a:gd name="connsiteY0" fmla="*/ 0 h 1404521"/>
              <a:gd name="connsiteX1" fmla="*/ 466028 w 466028"/>
              <a:gd name="connsiteY1" fmla="*/ 1404521 h 1404521"/>
              <a:gd name="connsiteX0" fmla="*/ 158668 w 509685"/>
              <a:gd name="connsiteY0" fmla="*/ 0 h 1404521"/>
              <a:gd name="connsiteX1" fmla="*/ 509685 w 509685"/>
              <a:gd name="connsiteY1" fmla="*/ 1404521 h 1404521"/>
              <a:gd name="connsiteX0" fmla="*/ 258683 w 383922"/>
              <a:gd name="connsiteY0" fmla="*/ 0 h 1489188"/>
              <a:gd name="connsiteX1" fmla="*/ 383922 w 383922"/>
              <a:gd name="connsiteY1" fmla="*/ 1489188 h 1489188"/>
              <a:gd name="connsiteX0" fmla="*/ 436029 w 436029"/>
              <a:gd name="connsiteY0" fmla="*/ 0 h 1325499"/>
              <a:gd name="connsiteX1" fmla="*/ 284690 w 436029"/>
              <a:gd name="connsiteY1" fmla="*/ 1325499 h 1325499"/>
              <a:gd name="connsiteX0" fmla="*/ 151339 w 262863"/>
              <a:gd name="connsiteY0" fmla="*/ 0 h 1325499"/>
              <a:gd name="connsiteX1" fmla="*/ 0 w 262863"/>
              <a:gd name="connsiteY1" fmla="*/ 1325499 h 1325499"/>
              <a:gd name="connsiteX0" fmla="*/ 151339 w 447738"/>
              <a:gd name="connsiteY0" fmla="*/ 0 h 1325499"/>
              <a:gd name="connsiteX1" fmla="*/ 0 w 447738"/>
              <a:gd name="connsiteY1" fmla="*/ 1325499 h 1325499"/>
              <a:gd name="connsiteX0" fmla="*/ 427917 w 618735"/>
              <a:gd name="connsiteY0" fmla="*/ 0 h 2025410"/>
              <a:gd name="connsiteX1" fmla="*/ 0 w 618735"/>
              <a:gd name="connsiteY1" fmla="*/ 2025410 h 202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735" h="2025410">
                <a:moveTo>
                  <a:pt x="427917" y="0"/>
                </a:moveTo>
                <a:cubicBezTo>
                  <a:pt x="791560" y="448799"/>
                  <a:pt x="628173" y="1830835"/>
                  <a:pt x="0" y="2025410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2267744" y="1196752"/>
            <a:ext cx="2123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Script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List of required data</a:t>
            </a:r>
          </a:p>
        </p:txBody>
      </p:sp>
    </p:spTree>
    <p:extLst>
      <p:ext uri="{BB962C8B-B14F-4D97-AF65-F5344CB8AC3E}">
        <p14:creationId xmlns:p14="http://schemas.microsoft.com/office/powerpoint/2010/main" val="349109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 animBg="1"/>
      <p:bldP spid="22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19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in </a:t>
            </a:r>
            <a:r>
              <a:rPr lang="en-GB" dirty="0" err="1"/>
              <a:t>SysML</a:t>
            </a:r>
            <a:r>
              <a:rPr lang="en-GB" dirty="0"/>
              <a:t> - Ranking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12976"/>
            <a:ext cx="5155047" cy="2232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806940" y="2132856"/>
            <a:ext cx="141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IDs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2081346" y="2382798"/>
            <a:ext cx="782300" cy="2042343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117471 w 477827"/>
              <a:gd name="connsiteY0" fmla="*/ 39073 h 1737105"/>
              <a:gd name="connsiteX1" fmla="*/ 0 w 477827"/>
              <a:gd name="connsiteY1" fmla="*/ 1737105 h 1737105"/>
              <a:gd name="connsiteX0" fmla="*/ 420904 w 420904"/>
              <a:gd name="connsiteY0" fmla="*/ 0 h 1698032"/>
              <a:gd name="connsiteX1" fmla="*/ 303433 w 420904"/>
              <a:gd name="connsiteY1" fmla="*/ 1698032 h 1698032"/>
              <a:gd name="connsiteX0" fmla="*/ 360408 w 670048"/>
              <a:gd name="connsiteY0" fmla="*/ 0 h 1731899"/>
              <a:gd name="connsiteX1" fmla="*/ 592893 w 670048"/>
              <a:gd name="connsiteY1" fmla="*/ 1731899 h 1731899"/>
              <a:gd name="connsiteX0" fmla="*/ 274297 w 592497"/>
              <a:gd name="connsiteY0" fmla="*/ 0 h 1731899"/>
              <a:gd name="connsiteX1" fmla="*/ 506782 w 592497"/>
              <a:gd name="connsiteY1" fmla="*/ 1731899 h 1731899"/>
              <a:gd name="connsiteX0" fmla="*/ 449905 w 682390"/>
              <a:gd name="connsiteY0" fmla="*/ 0 h 1731899"/>
              <a:gd name="connsiteX1" fmla="*/ 682390 w 682390"/>
              <a:gd name="connsiteY1" fmla="*/ 1731899 h 1731899"/>
              <a:gd name="connsiteX0" fmla="*/ 782300 w 782300"/>
              <a:gd name="connsiteY0" fmla="*/ 0 h 2042343"/>
              <a:gd name="connsiteX1" fmla="*/ 309229 w 782300"/>
              <a:gd name="connsiteY1" fmla="*/ 2042343 h 20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300" h="2042343">
                <a:moveTo>
                  <a:pt x="782300" y="0"/>
                </a:moveTo>
                <a:cubicBezTo>
                  <a:pt x="-101480" y="420576"/>
                  <a:pt x="-202775" y="1780036"/>
                  <a:pt x="309229" y="2042343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/>
          <p:cNvSpPr/>
          <p:nvPr/>
        </p:nvSpPr>
        <p:spPr>
          <a:xfrm>
            <a:off x="2113910" y="2382798"/>
            <a:ext cx="749736" cy="1873010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117471 w 477827"/>
              <a:gd name="connsiteY0" fmla="*/ 39073 h 1737105"/>
              <a:gd name="connsiteX1" fmla="*/ 0 w 477827"/>
              <a:gd name="connsiteY1" fmla="*/ 1737105 h 1737105"/>
              <a:gd name="connsiteX0" fmla="*/ 420904 w 420904"/>
              <a:gd name="connsiteY0" fmla="*/ 0 h 1698032"/>
              <a:gd name="connsiteX1" fmla="*/ 303433 w 420904"/>
              <a:gd name="connsiteY1" fmla="*/ 1698032 h 1698032"/>
              <a:gd name="connsiteX0" fmla="*/ 360408 w 670048"/>
              <a:gd name="connsiteY0" fmla="*/ 0 h 1731899"/>
              <a:gd name="connsiteX1" fmla="*/ 592893 w 670048"/>
              <a:gd name="connsiteY1" fmla="*/ 1731899 h 1731899"/>
              <a:gd name="connsiteX0" fmla="*/ 274297 w 592497"/>
              <a:gd name="connsiteY0" fmla="*/ 0 h 1731899"/>
              <a:gd name="connsiteX1" fmla="*/ 506782 w 592497"/>
              <a:gd name="connsiteY1" fmla="*/ 1731899 h 1731899"/>
              <a:gd name="connsiteX0" fmla="*/ 449905 w 682390"/>
              <a:gd name="connsiteY0" fmla="*/ 0 h 1731899"/>
              <a:gd name="connsiteX1" fmla="*/ 682390 w 682390"/>
              <a:gd name="connsiteY1" fmla="*/ 1731899 h 1731899"/>
              <a:gd name="connsiteX0" fmla="*/ 782300 w 782300"/>
              <a:gd name="connsiteY0" fmla="*/ 0 h 2042343"/>
              <a:gd name="connsiteX1" fmla="*/ 309229 w 782300"/>
              <a:gd name="connsiteY1" fmla="*/ 2042343 h 2042343"/>
              <a:gd name="connsiteX0" fmla="*/ 749736 w 749736"/>
              <a:gd name="connsiteY0" fmla="*/ 0 h 1873010"/>
              <a:gd name="connsiteX1" fmla="*/ 327465 w 749736"/>
              <a:gd name="connsiteY1" fmla="*/ 1873010 h 187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9736" h="1873010">
                <a:moveTo>
                  <a:pt x="749736" y="0"/>
                </a:moveTo>
                <a:cubicBezTo>
                  <a:pt x="-134044" y="420576"/>
                  <a:pt x="-184539" y="1610703"/>
                  <a:pt x="327465" y="1873010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916704" y="2132856"/>
            <a:ext cx="3013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Weighting defines preference: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-1 = lower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+1 = higher values preferred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6910" y="5509623"/>
            <a:ext cx="485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Ranking defines what to include in Pareto analysis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6782852" y="2416664"/>
            <a:ext cx="1245754" cy="2680166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117471 w 477827"/>
              <a:gd name="connsiteY0" fmla="*/ 39073 h 1737105"/>
              <a:gd name="connsiteX1" fmla="*/ 0 w 477827"/>
              <a:gd name="connsiteY1" fmla="*/ 1737105 h 1737105"/>
              <a:gd name="connsiteX0" fmla="*/ 420904 w 420904"/>
              <a:gd name="connsiteY0" fmla="*/ 0 h 1698032"/>
              <a:gd name="connsiteX1" fmla="*/ 303433 w 420904"/>
              <a:gd name="connsiteY1" fmla="*/ 1698032 h 1698032"/>
              <a:gd name="connsiteX0" fmla="*/ 360408 w 670048"/>
              <a:gd name="connsiteY0" fmla="*/ 0 h 1731899"/>
              <a:gd name="connsiteX1" fmla="*/ 592893 w 670048"/>
              <a:gd name="connsiteY1" fmla="*/ 1731899 h 1731899"/>
              <a:gd name="connsiteX0" fmla="*/ 274297 w 592497"/>
              <a:gd name="connsiteY0" fmla="*/ 0 h 1731899"/>
              <a:gd name="connsiteX1" fmla="*/ 506782 w 592497"/>
              <a:gd name="connsiteY1" fmla="*/ 1731899 h 1731899"/>
              <a:gd name="connsiteX0" fmla="*/ 449905 w 682390"/>
              <a:gd name="connsiteY0" fmla="*/ 0 h 1731899"/>
              <a:gd name="connsiteX1" fmla="*/ 682390 w 682390"/>
              <a:gd name="connsiteY1" fmla="*/ 1731899 h 1731899"/>
              <a:gd name="connsiteX0" fmla="*/ 782300 w 782300"/>
              <a:gd name="connsiteY0" fmla="*/ 0 h 2042343"/>
              <a:gd name="connsiteX1" fmla="*/ 309229 w 782300"/>
              <a:gd name="connsiteY1" fmla="*/ 2042343 h 2042343"/>
              <a:gd name="connsiteX0" fmla="*/ 749736 w 749736"/>
              <a:gd name="connsiteY0" fmla="*/ 0 h 1873010"/>
              <a:gd name="connsiteX1" fmla="*/ 327465 w 749736"/>
              <a:gd name="connsiteY1" fmla="*/ 1873010 h 1873010"/>
              <a:gd name="connsiteX0" fmla="*/ 645083 w 645083"/>
              <a:gd name="connsiteY0" fmla="*/ 0 h 1923810"/>
              <a:gd name="connsiteX1" fmla="*/ 403434 w 645083"/>
              <a:gd name="connsiteY1" fmla="*/ 1923810 h 1923810"/>
              <a:gd name="connsiteX0" fmla="*/ 358301 w 523633"/>
              <a:gd name="connsiteY0" fmla="*/ 0 h 1923810"/>
              <a:gd name="connsiteX1" fmla="*/ 116652 w 523633"/>
              <a:gd name="connsiteY1" fmla="*/ 1923810 h 1923810"/>
              <a:gd name="connsiteX0" fmla="*/ 241649 w 579605"/>
              <a:gd name="connsiteY0" fmla="*/ 0 h 1923810"/>
              <a:gd name="connsiteX1" fmla="*/ 0 w 579605"/>
              <a:gd name="connsiteY1" fmla="*/ 1923810 h 1923810"/>
              <a:gd name="connsiteX0" fmla="*/ 1020582 w 1205160"/>
              <a:gd name="connsiteY0" fmla="*/ 0 h 2680166"/>
              <a:gd name="connsiteX1" fmla="*/ 0 w 1205160"/>
              <a:gd name="connsiteY1" fmla="*/ 2680166 h 2680166"/>
              <a:gd name="connsiteX0" fmla="*/ 1020582 w 1245754"/>
              <a:gd name="connsiteY0" fmla="*/ 0 h 2680166"/>
              <a:gd name="connsiteX1" fmla="*/ 0 w 1245754"/>
              <a:gd name="connsiteY1" fmla="*/ 2680166 h 268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5754" h="2680166">
                <a:moveTo>
                  <a:pt x="1020582" y="0"/>
                </a:moveTo>
                <a:cubicBezTo>
                  <a:pt x="1643869" y="420576"/>
                  <a:pt x="865240" y="2496882"/>
                  <a:pt x="0" y="2680166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/>
          <p:cNvSpPr/>
          <p:nvPr/>
        </p:nvSpPr>
        <p:spPr>
          <a:xfrm>
            <a:off x="6765917" y="2416663"/>
            <a:ext cx="1222198" cy="1387589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39068"/>
              <a:gd name="connsiteY0" fmla="*/ 38230 h 1803996"/>
              <a:gd name="connsiteX1" fmla="*/ 108307 w 239068"/>
              <a:gd name="connsiteY1" fmla="*/ 1803996 h 1803996"/>
              <a:gd name="connsiteX0" fmla="*/ 0 w 417972"/>
              <a:gd name="connsiteY0" fmla="*/ 36415 h 1802181"/>
              <a:gd name="connsiteX1" fmla="*/ 108307 w 417972"/>
              <a:gd name="connsiteY1" fmla="*/ 1802181 h 1802181"/>
              <a:gd name="connsiteX0" fmla="*/ 0 w 460187"/>
              <a:gd name="connsiteY0" fmla="*/ 37677 h 1803443"/>
              <a:gd name="connsiteX1" fmla="*/ 108307 w 460187"/>
              <a:gd name="connsiteY1" fmla="*/ 1803443 h 1803443"/>
              <a:gd name="connsiteX0" fmla="*/ 117471 w 477827"/>
              <a:gd name="connsiteY0" fmla="*/ 39073 h 1737105"/>
              <a:gd name="connsiteX1" fmla="*/ 0 w 477827"/>
              <a:gd name="connsiteY1" fmla="*/ 1737105 h 1737105"/>
              <a:gd name="connsiteX0" fmla="*/ 420904 w 420904"/>
              <a:gd name="connsiteY0" fmla="*/ 0 h 1698032"/>
              <a:gd name="connsiteX1" fmla="*/ 303433 w 420904"/>
              <a:gd name="connsiteY1" fmla="*/ 1698032 h 1698032"/>
              <a:gd name="connsiteX0" fmla="*/ 360408 w 670048"/>
              <a:gd name="connsiteY0" fmla="*/ 0 h 1731899"/>
              <a:gd name="connsiteX1" fmla="*/ 592893 w 670048"/>
              <a:gd name="connsiteY1" fmla="*/ 1731899 h 1731899"/>
              <a:gd name="connsiteX0" fmla="*/ 274297 w 592497"/>
              <a:gd name="connsiteY0" fmla="*/ 0 h 1731899"/>
              <a:gd name="connsiteX1" fmla="*/ 506782 w 592497"/>
              <a:gd name="connsiteY1" fmla="*/ 1731899 h 1731899"/>
              <a:gd name="connsiteX0" fmla="*/ 449905 w 682390"/>
              <a:gd name="connsiteY0" fmla="*/ 0 h 1731899"/>
              <a:gd name="connsiteX1" fmla="*/ 682390 w 682390"/>
              <a:gd name="connsiteY1" fmla="*/ 1731899 h 1731899"/>
              <a:gd name="connsiteX0" fmla="*/ 782300 w 782300"/>
              <a:gd name="connsiteY0" fmla="*/ 0 h 2042343"/>
              <a:gd name="connsiteX1" fmla="*/ 309229 w 782300"/>
              <a:gd name="connsiteY1" fmla="*/ 2042343 h 2042343"/>
              <a:gd name="connsiteX0" fmla="*/ 749736 w 749736"/>
              <a:gd name="connsiteY0" fmla="*/ 0 h 1873010"/>
              <a:gd name="connsiteX1" fmla="*/ 327465 w 749736"/>
              <a:gd name="connsiteY1" fmla="*/ 1873010 h 1873010"/>
              <a:gd name="connsiteX0" fmla="*/ 645083 w 645083"/>
              <a:gd name="connsiteY0" fmla="*/ 0 h 1923810"/>
              <a:gd name="connsiteX1" fmla="*/ 403434 w 645083"/>
              <a:gd name="connsiteY1" fmla="*/ 1923810 h 1923810"/>
              <a:gd name="connsiteX0" fmla="*/ 358301 w 523633"/>
              <a:gd name="connsiteY0" fmla="*/ 0 h 1923810"/>
              <a:gd name="connsiteX1" fmla="*/ 116652 w 523633"/>
              <a:gd name="connsiteY1" fmla="*/ 1923810 h 1923810"/>
              <a:gd name="connsiteX0" fmla="*/ 241649 w 579605"/>
              <a:gd name="connsiteY0" fmla="*/ 0 h 1923810"/>
              <a:gd name="connsiteX1" fmla="*/ 0 w 579605"/>
              <a:gd name="connsiteY1" fmla="*/ 1923810 h 1923810"/>
              <a:gd name="connsiteX0" fmla="*/ 1020582 w 1205160"/>
              <a:gd name="connsiteY0" fmla="*/ 0 h 2680166"/>
              <a:gd name="connsiteX1" fmla="*/ 0 w 1205160"/>
              <a:gd name="connsiteY1" fmla="*/ 2680166 h 2680166"/>
              <a:gd name="connsiteX0" fmla="*/ 1020582 w 1245754"/>
              <a:gd name="connsiteY0" fmla="*/ 0 h 2680166"/>
              <a:gd name="connsiteX1" fmla="*/ 0 w 1245754"/>
              <a:gd name="connsiteY1" fmla="*/ 2680166 h 2680166"/>
              <a:gd name="connsiteX0" fmla="*/ 1037516 w 1260029"/>
              <a:gd name="connsiteY0" fmla="*/ 0 h 1387589"/>
              <a:gd name="connsiteX1" fmla="*/ 0 w 1260029"/>
              <a:gd name="connsiteY1" fmla="*/ 1387589 h 1387589"/>
              <a:gd name="connsiteX0" fmla="*/ 1037516 w 1222198"/>
              <a:gd name="connsiteY0" fmla="*/ 0 h 1387589"/>
              <a:gd name="connsiteX1" fmla="*/ 0 w 1222198"/>
              <a:gd name="connsiteY1" fmla="*/ 1387589 h 138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2198" h="1387589">
                <a:moveTo>
                  <a:pt x="1037516" y="0"/>
                </a:moveTo>
                <a:cubicBezTo>
                  <a:pt x="1570492" y="539109"/>
                  <a:pt x="865240" y="1204305"/>
                  <a:pt x="0" y="1387589"/>
                </a:cubicBezTo>
              </a:path>
            </a:pathLst>
          </a:custGeom>
          <a:ln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86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Running Example</a:t>
            </a:r>
          </a:p>
          <a:p>
            <a:r>
              <a:rPr lang="en-GB" dirty="0"/>
              <a:t>Concepts</a:t>
            </a:r>
          </a:p>
          <a:p>
            <a:pPr lvl="1"/>
            <a:r>
              <a:rPr lang="en-GB" dirty="0"/>
              <a:t>What is the design space</a:t>
            </a:r>
          </a:p>
          <a:p>
            <a:pPr lvl="1"/>
            <a:r>
              <a:rPr lang="en-GB" dirty="0"/>
              <a:t>How can we measure and compare designs</a:t>
            </a:r>
          </a:p>
          <a:p>
            <a:pPr lvl="1"/>
            <a:r>
              <a:rPr lang="en-GB" dirty="0"/>
              <a:t>How can we explore it</a:t>
            </a:r>
          </a:p>
          <a:p>
            <a:r>
              <a:rPr lang="en-GB" dirty="0"/>
              <a:t>More detail and a small demo</a:t>
            </a:r>
          </a:p>
          <a:p>
            <a:pPr lvl="1"/>
            <a:r>
              <a:rPr lang="en-GB" dirty="0"/>
              <a:t>A DSE workflow</a:t>
            </a:r>
          </a:p>
          <a:p>
            <a:pPr lvl="1"/>
            <a:r>
              <a:rPr lang="en-GB" dirty="0"/>
              <a:t>Details of how concepts are represented in INTO-CPS</a:t>
            </a:r>
          </a:p>
          <a:p>
            <a:pPr lvl="1"/>
            <a:r>
              <a:rPr lang="en-GB" dirty="0"/>
              <a:t>A demo of the tooling</a:t>
            </a:r>
          </a:p>
          <a:p>
            <a:r>
              <a:rPr lang="en-GB" dirty="0"/>
              <a:t>Future Directions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2961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20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in </a:t>
            </a:r>
            <a:r>
              <a:rPr lang="en-GB" dirty="0" err="1"/>
              <a:t>SysML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492" b="31347"/>
          <a:stretch/>
        </p:blipFill>
        <p:spPr>
          <a:xfrm>
            <a:off x="1727684" y="2419049"/>
            <a:ext cx="4316254" cy="38182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1462238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possible view for describing scenarios, this is not currently implemented!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281" y="345496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DSE object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21337" y="199765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Scenarios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46863" y="2758519"/>
            <a:ext cx="2700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Each may define: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FMUs – these change which </a:t>
            </a:r>
            <a:r>
              <a:rPr lang="en-GB" dirty="0" err="1"/>
              <a:t>fmu</a:t>
            </a:r>
            <a:r>
              <a:rPr lang="en-GB" dirty="0"/>
              <a:t> is used for  part of the multi-model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 values – set specific parameters for FMU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Objective constraints – used to defined acceptance criteria specific to a scenario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1417276" y="3492994"/>
            <a:ext cx="1197685" cy="492547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7685" h="492547">
                <a:moveTo>
                  <a:pt x="0" y="143536"/>
                </a:moveTo>
                <a:cubicBezTo>
                  <a:pt x="623287" y="-164021"/>
                  <a:pt x="883236" y="55261"/>
                  <a:pt x="1197685" y="492547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/>
          <p:cNvSpPr/>
          <p:nvPr/>
        </p:nvSpPr>
        <p:spPr>
          <a:xfrm>
            <a:off x="3876882" y="2334414"/>
            <a:ext cx="280403" cy="960630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61911"/>
              <a:gd name="connsiteY0" fmla="*/ 66726 h 1027356"/>
              <a:gd name="connsiteX1" fmla="*/ 210618 w 261911"/>
              <a:gd name="connsiteY1" fmla="*/ 1027356 h 1027356"/>
              <a:gd name="connsiteX0" fmla="*/ 69785 w 280403"/>
              <a:gd name="connsiteY0" fmla="*/ 0 h 960630"/>
              <a:gd name="connsiteX1" fmla="*/ 280403 w 280403"/>
              <a:gd name="connsiteY1" fmla="*/ 960630 h 96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0403" h="960630">
                <a:moveTo>
                  <a:pt x="69785" y="0"/>
                </a:moveTo>
                <a:cubicBezTo>
                  <a:pt x="-51771" y="509953"/>
                  <a:pt x="-34046" y="523344"/>
                  <a:pt x="280403" y="96063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/>
          <p:cNvSpPr/>
          <p:nvPr/>
        </p:nvSpPr>
        <p:spPr>
          <a:xfrm>
            <a:off x="3828105" y="2342074"/>
            <a:ext cx="350221" cy="1893197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61911"/>
              <a:gd name="connsiteY0" fmla="*/ 66726 h 1027356"/>
              <a:gd name="connsiteX1" fmla="*/ 210618 w 261911"/>
              <a:gd name="connsiteY1" fmla="*/ 1027356 h 1027356"/>
              <a:gd name="connsiteX0" fmla="*/ 69785 w 280403"/>
              <a:gd name="connsiteY0" fmla="*/ 0 h 960630"/>
              <a:gd name="connsiteX1" fmla="*/ 280403 w 280403"/>
              <a:gd name="connsiteY1" fmla="*/ 960630 h 960630"/>
              <a:gd name="connsiteX0" fmla="*/ 66288 w 289017"/>
              <a:gd name="connsiteY0" fmla="*/ 0 h 1893197"/>
              <a:gd name="connsiteX1" fmla="*/ 289017 w 289017"/>
              <a:gd name="connsiteY1" fmla="*/ 1893197 h 1893197"/>
              <a:gd name="connsiteX0" fmla="*/ 127492 w 350221"/>
              <a:gd name="connsiteY0" fmla="*/ 0 h 1893197"/>
              <a:gd name="connsiteX1" fmla="*/ 350221 w 350221"/>
              <a:gd name="connsiteY1" fmla="*/ 1893197 h 1893197"/>
              <a:gd name="connsiteX0" fmla="*/ 127492 w 350221"/>
              <a:gd name="connsiteY0" fmla="*/ 0 h 1893197"/>
              <a:gd name="connsiteX1" fmla="*/ 350221 w 350221"/>
              <a:gd name="connsiteY1" fmla="*/ 1893197 h 189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221" h="1893197">
                <a:moveTo>
                  <a:pt x="127492" y="0"/>
                </a:moveTo>
                <a:cubicBezTo>
                  <a:pt x="5936" y="509953"/>
                  <a:pt x="-164064" y="995683"/>
                  <a:pt x="350221" y="1893197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/>
          <p:cNvSpPr/>
          <p:nvPr/>
        </p:nvSpPr>
        <p:spPr>
          <a:xfrm>
            <a:off x="3719760" y="2360242"/>
            <a:ext cx="454264" cy="2940820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261911"/>
              <a:gd name="connsiteY0" fmla="*/ 66726 h 1027356"/>
              <a:gd name="connsiteX1" fmla="*/ 210618 w 261911"/>
              <a:gd name="connsiteY1" fmla="*/ 1027356 h 1027356"/>
              <a:gd name="connsiteX0" fmla="*/ 69785 w 280403"/>
              <a:gd name="connsiteY0" fmla="*/ 0 h 960630"/>
              <a:gd name="connsiteX1" fmla="*/ 280403 w 280403"/>
              <a:gd name="connsiteY1" fmla="*/ 960630 h 960630"/>
              <a:gd name="connsiteX0" fmla="*/ 66288 w 289017"/>
              <a:gd name="connsiteY0" fmla="*/ 0 h 1893197"/>
              <a:gd name="connsiteX1" fmla="*/ 289017 w 289017"/>
              <a:gd name="connsiteY1" fmla="*/ 1893197 h 1893197"/>
              <a:gd name="connsiteX0" fmla="*/ 127492 w 350221"/>
              <a:gd name="connsiteY0" fmla="*/ 0 h 1893197"/>
              <a:gd name="connsiteX1" fmla="*/ 350221 w 350221"/>
              <a:gd name="connsiteY1" fmla="*/ 1893197 h 1893197"/>
              <a:gd name="connsiteX0" fmla="*/ 127492 w 350221"/>
              <a:gd name="connsiteY0" fmla="*/ 0 h 1893197"/>
              <a:gd name="connsiteX1" fmla="*/ 350221 w 350221"/>
              <a:gd name="connsiteY1" fmla="*/ 1893197 h 1893197"/>
              <a:gd name="connsiteX0" fmla="*/ 136199 w 340761"/>
              <a:gd name="connsiteY0" fmla="*/ 0 h 2958987"/>
              <a:gd name="connsiteX1" fmla="*/ 340761 w 340761"/>
              <a:gd name="connsiteY1" fmla="*/ 2958987 h 2958987"/>
              <a:gd name="connsiteX0" fmla="*/ 161470 w 366032"/>
              <a:gd name="connsiteY0" fmla="*/ 0 h 2958987"/>
              <a:gd name="connsiteX1" fmla="*/ 366032 w 366032"/>
              <a:gd name="connsiteY1" fmla="*/ 2958987 h 2958987"/>
              <a:gd name="connsiteX0" fmla="*/ 161470 w 366032"/>
              <a:gd name="connsiteY0" fmla="*/ 0 h 2958987"/>
              <a:gd name="connsiteX1" fmla="*/ 366032 w 366032"/>
              <a:gd name="connsiteY1" fmla="*/ 2958987 h 2958987"/>
              <a:gd name="connsiteX0" fmla="*/ 239615 w 444177"/>
              <a:gd name="connsiteY0" fmla="*/ 0 h 2958987"/>
              <a:gd name="connsiteX1" fmla="*/ 444177 w 444177"/>
              <a:gd name="connsiteY1" fmla="*/ 2958987 h 2958987"/>
              <a:gd name="connsiteX0" fmla="*/ 239615 w 444177"/>
              <a:gd name="connsiteY0" fmla="*/ 0 h 2940820"/>
              <a:gd name="connsiteX1" fmla="*/ 444177 w 444177"/>
              <a:gd name="connsiteY1" fmla="*/ 2940820 h 2940820"/>
              <a:gd name="connsiteX0" fmla="*/ 225480 w 454264"/>
              <a:gd name="connsiteY0" fmla="*/ 0 h 2940820"/>
              <a:gd name="connsiteX1" fmla="*/ 454264 w 454264"/>
              <a:gd name="connsiteY1" fmla="*/ 2940820 h 294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264" h="2940820">
                <a:moveTo>
                  <a:pt x="225480" y="0"/>
                </a:moveTo>
                <a:cubicBezTo>
                  <a:pt x="103924" y="509953"/>
                  <a:pt x="-320413" y="1431687"/>
                  <a:pt x="454264" y="294082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/>
          <p:cNvSpPr/>
          <p:nvPr/>
        </p:nvSpPr>
        <p:spPr>
          <a:xfrm flipH="1">
            <a:off x="5118640" y="2932726"/>
            <a:ext cx="1294575" cy="288583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1294575"/>
              <a:gd name="connsiteY0" fmla="*/ 337782 h 337782"/>
              <a:gd name="connsiteX1" fmla="*/ 1294575 w 1294575"/>
              <a:gd name="connsiteY1" fmla="*/ 244733 h 337782"/>
              <a:gd name="connsiteX0" fmla="*/ 0 w 1294575"/>
              <a:gd name="connsiteY0" fmla="*/ 288583 h 288583"/>
              <a:gd name="connsiteX1" fmla="*/ 1294575 w 1294575"/>
              <a:gd name="connsiteY1" fmla="*/ 195534 h 28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4575" h="288583">
                <a:moveTo>
                  <a:pt x="0" y="288583"/>
                </a:moveTo>
                <a:cubicBezTo>
                  <a:pt x="623287" y="-18974"/>
                  <a:pt x="719734" y="-126695"/>
                  <a:pt x="1294575" y="195534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eform: Shape 17"/>
          <p:cNvSpPr/>
          <p:nvPr/>
        </p:nvSpPr>
        <p:spPr>
          <a:xfrm flipH="1">
            <a:off x="5492959" y="4021771"/>
            <a:ext cx="949403" cy="536737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1294575"/>
              <a:gd name="connsiteY0" fmla="*/ 337782 h 337782"/>
              <a:gd name="connsiteX1" fmla="*/ 1294575 w 1294575"/>
              <a:gd name="connsiteY1" fmla="*/ 244733 h 337782"/>
              <a:gd name="connsiteX0" fmla="*/ 0 w 1294575"/>
              <a:gd name="connsiteY0" fmla="*/ 288583 h 288583"/>
              <a:gd name="connsiteX1" fmla="*/ 1294575 w 1294575"/>
              <a:gd name="connsiteY1" fmla="*/ 195534 h 288583"/>
              <a:gd name="connsiteX0" fmla="*/ 0 w 979682"/>
              <a:gd name="connsiteY0" fmla="*/ 100402 h 582638"/>
              <a:gd name="connsiteX1" fmla="*/ 979682 w 979682"/>
              <a:gd name="connsiteY1" fmla="*/ 582638 h 582638"/>
              <a:gd name="connsiteX0" fmla="*/ 0 w 979682"/>
              <a:gd name="connsiteY0" fmla="*/ 79222 h 561458"/>
              <a:gd name="connsiteX1" fmla="*/ 979682 w 979682"/>
              <a:gd name="connsiteY1" fmla="*/ 561458 h 561458"/>
              <a:gd name="connsiteX0" fmla="*/ 0 w 979682"/>
              <a:gd name="connsiteY0" fmla="*/ 0 h 482236"/>
              <a:gd name="connsiteX1" fmla="*/ 979682 w 979682"/>
              <a:gd name="connsiteY1" fmla="*/ 482236 h 482236"/>
              <a:gd name="connsiteX0" fmla="*/ 0 w 949403"/>
              <a:gd name="connsiteY0" fmla="*/ 0 h 536737"/>
              <a:gd name="connsiteX1" fmla="*/ 949403 w 949403"/>
              <a:gd name="connsiteY1" fmla="*/ 536737 h 536737"/>
              <a:gd name="connsiteX0" fmla="*/ 0 w 949403"/>
              <a:gd name="connsiteY0" fmla="*/ 0 h 536737"/>
              <a:gd name="connsiteX1" fmla="*/ 949403 w 949403"/>
              <a:gd name="connsiteY1" fmla="*/ 536737 h 536737"/>
              <a:gd name="connsiteX0" fmla="*/ 0 w 949403"/>
              <a:gd name="connsiteY0" fmla="*/ 0 h 536737"/>
              <a:gd name="connsiteX1" fmla="*/ 949403 w 949403"/>
              <a:gd name="connsiteY1" fmla="*/ 536737 h 536737"/>
              <a:gd name="connsiteX0" fmla="*/ 0 w 949403"/>
              <a:gd name="connsiteY0" fmla="*/ 0 h 536737"/>
              <a:gd name="connsiteX1" fmla="*/ 949403 w 949403"/>
              <a:gd name="connsiteY1" fmla="*/ 536737 h 536737"/>
              <a:gd name="connsiteX0" fmla="*/ 0 w 949403"/>
              <a:gd name="connsiteY0" fmla="*/ 0 h 536737"/>
              <a:gd name="connsiteX1" fmla="*/ 949403 w 949403"/>
              <a:gd name="connsiteY1" fmla="*/ 536737 h 53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9403" h="536737">
                <a:moveTo>
                  <a:pt x="0" y="0"/>
                </a:moveTo>
                <a:cubicBezTo>
                  <a:pt x="502174" y="1280"/>
                  <a:pt x="634953" y="117617"/>
                  <a:pt x="949403" y="536737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/>
          <p:cNvSpPr/>
          <p:nvPr/>
        </p:nvSpPr>
        <p:spPr>
          <a:xfrm flipH="1">
            <a:off x="5736315" y="4888423"/>
            <a:ext cx="676900" cy="948519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0 w 1294575"/>
              <a:gd name="connsiteY0" fmla="*/ 337782 h 337782"/>
              <a:gd name="connsiteX1" fmla="*/ 1294575 w 1294575"/>
              <a:gd name="connsiteY1" fmla="*/ 244733 h 337782"/>
              <a:gd name="connsiteX0" fmla="*/ 0 w 1294575"/>
              <a:gd name="connsiteY0" fmla="*/ 288583 h 288583"/>
              <a:gd name="connsiteX1" fmla="*/ 1294575 w 1294575"/>
              <a:gd name="connsiteY1" fmla="*/ 195534 h 288583"/>
              <a:gd name="connsiteX0" fmla="*/ 0 w 979682"/>
              <a:gd name="connsiteY0" fmla="*/ 100402 h 582638"/>
              <a:gd name="connsiteX1" fmla="*/ 979682 w 979682"/>
              <a:gd name="connsiteY1" fmla="*/ 582638 h 582638"/>
              <a:gd name="connsiteX0" fmla="*/ 0 w 979682"/>
              <a:gd name="connsiteY0" fmla="*/ 79222 h 561458"/>
              <a:gd name="connsiteX1" fmla="*/ 979682 w 979682"/>
              <a:gd name="connsiteY1" fmla="*/ 561458 h 561458"/>
              <a:gd name="connsiteX0" fmla="*/ 0 w 979682"/>
              <a:gd name="connsiteY0" fmla="*/ 0 h 482236"/>
              <a:gd name="connsiteX1" fmla="*/ 979682 w 979682"/>
              <a:gd name="connsiteY1" fmla="*/ 482236 h 482236"/>
              <a:gd name="connsiteX0" fmla="*/ 0 w 676900"/>
              <a:gd name="connsiteY0" fmla="*/ 0 h 948519"/>
              <a:gd name="connsiteX1" fmla="*/ 676900 w 676900"/>
              <a:gd name="connsiteY1" fmla="*/ 948519 h 948519"/>
              <a:gd name="connsiteX0" fmla="*/ 0 w 676900"/>
              <a:gd name="connsiteY0" fmla="*/ 0 h 948519"/>
              <a:gd name="connsiteX1" fmla="*/ 676900 w 676900"/>
              <a:gd name="connsiteY1" fmla="*/ 948519 h 948519"/>
              <a:gd name="connsiteX0" fmla="*/ 0 w 676900"/>
              <a:gd name="connsiteY0" fmla="*/ 0 h 948519"/>
              <a:gd name="connsiteX1" fmla="*/ 676900 w 676900"/>
              <a:gd name="connsiteY1" fmla="*/ 948519 h 94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6900" h="948519">
                <a:moveTo>
                  <a:pt x="0" y="0"/>
                </a:moveTo>
                <a:cubicBezTo>
                  <a:pt x="453729" y="195060"/>
                  <a:pt x="574398" y="517288"/>
                  <a:pt x="676900" y="948519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18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&lt;name&gt;.</a:t>
            </a:r>
            <a:r>
              <a:rPr lang="en-GB" dirty="0" err="1"/>
              <a:t>dse.json</a:t>
            </a:r>
            <a:r>
              <a:rPr lang="en-GB" dirty="0"/>
              <a:t> is the file actually used by the DSE scripts</a:t>
            </a:r>
          </a:p>
          <a:p>
            <a:r>
              <a:rPr lang="en-GB" dirty="0"/>
              <a:t>Contains 7 sections (covering slightly more than the DSE profile):</a:t>
            </a:r>
          </a:p>
          <a:p>
            <a:pPr lvl="1"/>
            <a:r>
              <a:rPr lang="en-GB" dirty="0"/>
              <a:t>Parameters + constraints</a:t>
            </a:r>
          </a:p>
          <a:p>
            <a:pPr lvl="1"/>
            <a:r>
              <a:rPr lang="en-GB" dirty="0"/>
              <a:t>Objectives + constraints</a:t>
            </a:r>
          </a:p>
          <a:p>
            <a:pPr lvl="1"/>
            <a:r>
              <a:rPr lang="en-GB" dirty="0"/>
              <a:t>Ranking</a:t>
            </a:r>
          </a:p>
          <a:p>
            <a:pPr lvl="1"/>
            <a:r>
              <a:rPr lang="en-GB" dirty="0"/>
              <a:t>Search algorithm + parameters</a:t>
            </a:r>
          </a:p>
          <a:p>
            <a:pPr lvl="1"/>
            <a:r>
              <a:rPr lang="en-GB" dirty="0"/>
              <a:t>Scenarios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21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523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22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Configuration -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73" y="1629379"/>
            <a:ext cx="3168352" cy="2924632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3" y="5085184"/>
            <a:ext cx="7164288" cy="824978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936890" y="161337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FMU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2373931" y="2072344"/>
            <a:ext cx="2262359" cy="377232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1347959 w 1347959"/>
              <a:gd name="connsiteY0" fmla="*/ 96451 h 547062"/>
              <a:gd name="connsiteX1" fmla="*/ 0 w 1347959"/>
              <a:gd name="connsiteY1" fmla="*/ 547062 h 547062"/>
              <a:gd name="connsiteX0" fmla="*/ 1347959 w 1347959"/>
              <a:gd name="connsiteY0" fmla="*/ 23740 h 474351"/>
              <a:gd name="connsiteX1" fmla="*/ 0 w 1347959"/>
              <a:gd name="connsiteY1" fmla="*/ 474351 h 474351"/>
              <a:gd name="connsiteX0" fmla="*/ 1793870 w 1793870"/>
              <a:gd name="connsiteY0" fmla="*/ 87456 h 176822"/>
              <a:gd name="connsiteX1" fmla="*/ 0 w 1793870"/>
              <a:gd name="connsiteY1" fmla="*/ 176822 h 176822"/>
              <a:gd name="connsiteX0" fmla="*/ 1793870 w 1793870"/>
              <a:gd name="connsiteY0" fmla="*/ 113154 h 202520"/>
              <a:gd name="connsiteX1" fmla="*/ 0 w 1793870"/>
              <a:gd name="connsiteY1" fmla="*/ 202520 h 202520"/>
              <a:gd name="connsiteX0" fmla="*/ 1793870 w 1793870"/>
              <a:gd name="connsiteY0" fmla="*/ 14711 h 104077"/>
              <a:gd name="connsiteX1" fmla="*/ 0 w 1793870"/>
              <a:gd name="connsiteY1" fmla="*/ 104077 h 104077"/>
              <a:gd name="connsiteX0" fmla="*/ 2313159 w 2313159"/>
              <a:gd name="connsiteY0" fmla="*/ 0 h 388521"/>
              <a:gd name="connsiteX1" fmla="*/ 0 w 2313159"/>
              <a:gd name="connsiteY1" fmla="*/ 388521 h 388521"/>
              <a:gd name="connsiteX0" fmla="*/ 2313159 w 2313159"/>
              <a:gd name="connsiteY0" fmla="*/ 0 h 388521"/>
              <a:gd name="connsiteX1" fmla="*/ 0 w 2313159"/>
              <a:gd name="connsiteY1" fmla="*/ 388521 h 388521"/>
              <a:gd name="connsiteX0" fmla="*/ 2380892 w 2380892"/>
              <a:gd name="connsiteY0" fmla="*/ 0 h 473188"/>
              <a:gd name="connsiteX1" fmla="*/ 0 w 2380892"/>
              <a:gd name="connsiteY1" fmla="*/ 473188 h 473188"/>
              <a:gd name="connsiteX0" fmla="*/ 2262359 w 2262359"/>
              <a:gd name="connsiteY0" fmla="*/ 0 h 377232"/>
              <a:gd name="connsiteX1" fmla="*/ 0 w 2262359"/>
              <a:gd name="connsiteY1" fmla="*/ 377232 h 37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2359" h="377232">
                <a:moveTo>
                  <a:pt x="2262359" y="0"/>
                </a:moveTo>
                <a:cubicBezTo>
                  <a:pt x="1852712" y="211734"/>
                  <a:pt x="300795" y="143146"/>
                  <a:pt x="0" y="377232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460929" y="1761823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Instance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1623341" y="1922277"/>
            <a:ext cx="2550225" cy="507054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341380 w 2341380"/>
              <a:gd name="connsiteY0" fmla="*/ 107912 h 473856"/>
              <a:gd name="connsiteX1" fmla="*/ 0 w 2341380"/>
              <a:gd name="connsiteY1" fmla="*/ 473856 h 473856"/>
              <a:gd name="connsiteX0" fmla="*/ 2341380 w 2341380"/>
              <a:gd name="connsiteY0" fmla="*/ 39729 h 405673"/>
              <a:gd name="connsiteX1" fmla="*/ 0 w 2341380"/>
              <a:gd name="connsiteY1" fmla="*/ 405673 h 405673"/>
              <a:gd name="connsiteX0" fmla="*/ 2347025 w 2347025"/>
              <a:gd name="connsiteY0" fmla="*/ 59293 h 284126"/>
              <a:gd name="connsiteX1" fmla="*/ 0 w 2347025"/>
              <a:gd name="connsiteY1" fmla="*/ 284126 h 284126"/>
              <a:gd name="connsiteX0" fmla="*/ 2279292 w 2279292"/>
              <a:gd name="connsiteY0" fmla="*/ 31461 h 504649"/>
              <a:gd name="connsiteX1" fmla="*/ 0 w 2279292"/>
              <a:gd name="connsiteY1" fmla="*/ 504649 h 504649"/>
              <a:gd name="connsiteX0" fmla="*/ 2279292 w 2279292"/>
              <a:gd name="connsiteY0" fmla="*/ 0 h 473188"/>
              <a:gd name="connsiteX1" fmla="*/ 0 w 2279292"/>
              <a:gd name="connsiteY1" fmla="*/ 473188 h 473188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50225 w 2550225"/>
              <a:gd name="connsiteY0" fmla="*/ 0 h 507054"/>
              <a:gd name="connsiteX1" fmla="*/ 0 w 2550225"/>
              <a:gd name="connsiteY1" fmla="*/ 507054 h 507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0225" h="507054">
                <a:moveTo>
                  <a:pt x="2550225" y="0"/>
                </a:moveTo>
                <a:cubicBezTo>
                  <a:pt x="1768044" y="251243"/>
                  <a:pt x="300795" y="272968"/>
                  <a:pt x="0" y="507054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792607" y="2059999"/>
            <a:ext cx="116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Parameter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3148332" y="2372142"/>
            <a:ext cx="1857727" cy="374329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1884181 w 1884181"/>
              <a:gd name="connsiteY0" fmla="*/ 0 h 346491"/>
              <a:gd name="connsiteX1" fmla="*/ 0 w 1884181"/>
              <a:gd name="connsiteY1" fmla="*/ 292567 h 346491"/>
              <a:gd name="connsiteX0" fmla="*/ 1884181 w 1884181"/>
              <a:gd name="connsiteY0" fmla="*/ 0 h 394393"/>
              <a:gd name="connsiteX1" fmla="*/ 0 w 1884181"/>
              <a:gd name="connsiteY1" fmla="*/ 292567 h 394393"/>
              <a:gd name="connsiteX0" fmla="*/ 1635825 w 1635825"/>
              <a:gd name="connsiteY0" fmla="*/ 0 h 291300"/>
              <a:gd name="connsiteX1" fmla="*/ 0 w 1635825"/>
              <a:gd name="connsiteY1" fmla="*/ 128878 h 291300"/>
              <a:gd name="connsiteX0" fmla="*/ 2510714 w 2510714"/>
              <a:gd name="connsiteY0" fmla="*/ 23522 h 248191"/>
              <a:gd name="connsiteX1" fmla="*/ 0 w 2510714"/>
              <a:gd name="connsiteY1" fmla="*/ 0 h 248191"/>
              <a:gd name="connsiteX0" fmla="*/ 2014846 w 2014846"/>
              <a:gd name="connsiteY0" fmla="*/ 0 h 374329"/>
              <a:gd name="connsiteX1" fmla="*/ 0 w 2014846"/>
              <a:gd name="connsiteY1" fmla="*/ 264345 h 37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4846" h="374329">
                <a:moveTo>
                  <a:pt x="2014846" y="0"/>
                </a:moveTo>
                <a:cubicBezTo>
                  <a:pt x="1328622" y="409289"/>
                  <a:pt x="515284" y="459237"/>
                  <a:pt x="0" y="264345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572000" y="2852936"/>
            <a:ext cx="406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List of possible values for each parameter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1763003" y="3195949"/>
            <a:ext cx="3481558" cy="360825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81558" h="360825">
                <a:moveTo>
                  <a:pt x="3481558" y="0"/>
                </a:moveTo>
                <a:cubicBezTo>
                  <a:pt x="2676800" y="330266"/>
                  <a:pt x="746706" y="510037"/>
                  <a:pt x="0" y="202256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716016" y="3873822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 of Boolean statements referencing</a:t>
            </a:r>
          </a:p>
          <a:p>
            <a:r>
              <a:rPr lang="en-GB" dirty="0"/>
              <a:t>FMU, instance and parameter.  All must be true for a design to be valid</a:t>
            </a:r>
          </a:p>
        </p:txBody>
      </p:sp>
      <p:sp>
        <p:nvSpPr>
          <p:cNvPr id="17" name="Freeform: Shape 16"/>
          <p:cNvSpPr/>
          <p:nvPr/>
        </p:nvSpPr>
        <p:spPr>
          <a:xfrm>
            <a:off x="3445520" y="4346294"/>
            <a:ext cx="1268935" cy="930388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8935" h="930388">
                <a:moveTo>
                  <a:pt x="1268935" y="0"/>
                </a:moveTo>
                <a:cubicBezTo>
                  <a:pt x="548843" y="132711"/>
                  <a:pt x="379817" y="481814"/>
                  <a:pt x="0" y="930388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23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Configuration - Objectives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157192"/>
            <a:ext cx="3241179" cy="857296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10" y="1344562"/>
            <a:ext cx="4140497" cy="3592812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91803" y="1084937"/>
            <a:ext cx="132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Objective ID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578272" y="1230601"/>
            <a:ext cx="2776002" cy="818628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341380 w 2341380"/>
              <a:gd name="connsiteY0" fmla="*/ 107912 h 473856"/>
              <a:gd name="connsiteX1" fmla="*/ 0 w 2341380"/>
              <a:gd name="connsiteY1" fmla="*/ 473856 h 473856"/>
              <a:gd name="connsiteX0" fmla="*/ 2341380 w 2341380"/>
              <a:gd name="connsiteY0" fmla="*/ 39729 h 405673"/>
              <a:gd name="connsiteX1" fmla="*/ 0 w 2341380"/>
              <a:gd name="connsiteY1" fmla="*/ 405673 h 405673"/>
              <a:gd name="connsiteX0" fmla="*/ 2347025 w 2347025"/>
              <a:gd name="connsiteY0" fmla="*/ 59293 h 284126"/>
              <a:gd name="connsiteX1" fmla="*/ 0 w 2347025"/>
              <a:gd name="connsiteY1" fmla="*/ 284126 h 284126"/>
              <a:gd name="connsiteX0" fmla="*/ 2279292 w 2279292"/>
              <a:gd name="connsiteY0" fmla="*/ 31461 h 504649"/>
              <a:gd name="connsiteX1" fmla="*/ 0 w 2279292"/>
              <a:gd name="connsiteY1" fmla="*/ 504649 h 504649"/>
              <a:gd name="connsiteX0" fmla="*/ 2279292 w 2279292"/>
              <a:gd name="connsiteY0" fmla="*/ 0 h 473188"/>
              <a:gd name="connsiteX1" fmla="*/ 0 w 2279292"/>
              <a:gd name="connsiteY1" fmla="*/ 473188 h 473188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50225 w 2550225"/>
              <a:gd name="connsiteY0" fmla="*/ 0 h 507054"/>
              <a:gd name="connsiteX1" fmla="*/ 0 w 2550225"/>
              <a:gd name="connsiteY1" fmla="*/ 507054 h 507054"/>
              <a:gd name="connsiteX0" fmla="*/ 3814580 w 3814580"/>
              <a:gd name="connsiteY0" fmla="*/ 0 h 580432"/>
              <a:gd name="connsiteX1" fmla="*/ 0 w 3814580"/>
              <a:gd name="connsiteY1" fmla="*/ 580432 h 580432"/>
              <a:gd name="connsiteX0" fmla="*/ 3204980 w 3204980"/>
              <a:gd name="connsiteY0" fmla="*/ 0 h 676387"/>
              <a:gd name="connsiteX1" fmla="*/ 0 w 3204980"/>
              <a:gd name="connsiteY1" fmla="*/ 676387 h 676387"/>
              <a:gd name="connsiteX0" fmla="*/ 3204980 w 3204980"/>
              <a:gd name="connsiteY0" fmla="*/ 0 h 676387"/>
              <a:gd name="connsiteX1" fmla="*/ 0 w 3204980"/>
              <a:gd name="connsiteY1" fmla="*/ 676387 h 676387"/>
              <a:gd name="connsiteX0" fmla="*/ 3204980 w 3204980"/>
              <a:gd name="connsiteY0" fmla="*/ 1449 h 677836"/>
              <a:gd name="connsiteX1" fmla="*/ 0 w 3204980"/>
              <a:gd name="connsiteY1" fmla="*/ 677836 h 677836"/>
              <a:gd name="connsiteX0" fmla="*/ 2776002 w 2776002"/>
              <a:gd name="connsiteY0" fmla="*/ 1129 h 818628"/>
              <a:gd name="connsiteX1" fmla="*/ 0 w 2776002"/>
              <a:gd name="connsiteY1" fmla="*/ 818628 h 81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76002" h="818628">
                <a:moveTo>
                  <a:pt x="2776002" y="1129"/>
                </a:moveTo>
                <a:cubicBezTo>
                  <a:pt x="1745465" y="-29850"/>
                  <a:pt x="300795" y="584542"/>
                  <a:pt x="0" y="818628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783252" y="1545927"/>
            <a:ext cx="313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Filename of the objective script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3648744" y="1690636"/>
            <a:ext cx="2138181" cy="459984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341380 w 2341380"/>
              <a:gd name="connsiteY0" fmla="*/ 107912 h 473856"/>
              <a:gd name="connsiteX1" fmla="*/ 0 w 2341380"/>
              <a:gd name="connsiteY1" fmla="*/ 473856 h 473856"/>
              <a:gd name="connsiteX0" fmla="*/ 2341380 w 2341380"/>
              <a:gd name="connsiteY0" fmla="*/ 39729 h 405673"/>
              <a:gd name="connsiteX1" fmla="*/ 0 w 2341380"/>
              <a:gd name="connsiteY1" fmla="*/ 405673 h 405673"/>
              <a:gd name="connsiteX0" fmla="*/ 2347025 w 2347025"/>
              <a:gd name="connsiteY0" fmla="*/ 59293 h 284126"/>
              <a:gd name="connsiteX1" fmla="*/ 0 w 2347025"/>
              <a:gd name="connsiteY1" fmla="*/ 284126 h 284126"/>
              <a:gd name="connsiteX0" fmla="*/ 2279292 w 2279292"/>
              <a:gd name="connsiteY0" fmla="*/ 31461 h 504649"/>
              <a:gd name="connsiteX1" fmla="*/ 0 w 2279292"/>
              <a:gd name="connsiteY1" fmla="*/ 504649 h 504649"/>
              <a:gd name="connsiteX0" fmla="*/ 2279292 w 2279292"/>
              <a:gd name="connsiteY0" fmla="*/ 0 h 473188"/>
              <a:gd name="connsiteX1" fmla="*/ 0 w 2279292"/>
              <a:gd name="connsiteY1" fmla="*/ 473188 h 473188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50225 w 2550225"/>
              <a:gd name="connsiteY0" fmla="*/ 0 h 507054"/>
              <a:gd name="connsiteX1" fmla="*/ 0 w 2550225"/>
              <a:gd name="connsiteY1" fmla="*/ 507054 h 507054"/>
              <a:gd name="connsiteX0" fmla="*/ 3814580 w 3814580"/>
              <a:gd name="connsiteY0" fmla="*/ 0 h 580432"/>
              <a:gd name="connsiteX1" fmla="*/ 0 w 3814580"/>
              <a:gd name="connsiteY1" fmla="*/ 580432 h 580432"/>
              <a:gd name="connsiteX0" fmla="*/ 3204980 w 3204980"/>
              <a:gd name="connsiteY0" fmla="*/ 0 h 676387"/>
              <a:gd name="connsiteX1" fmla="*/ 0 w 3204980"/>
              <a:gd name="connsiteY1" fmla="*/ 676387 h 676387"/>
              <a:gd name="connsiteX0" fmla="*/ 3204980 w 3204980"/>
              <a:gd name="connsiteY0" fmla="*/ 0 h 676387"/>
              <a:gd name="connsiteX1" fmla="*/ 0 w 3204980"/>
              <a:gd name="connsiteY1" fmla="*/ 676387 h 676387"/>
              <a:gd name="connsiteX0" fmla="*/ 3204980 w 3204980"/>
              <a:gd name="connsiteY0" fmla="*/ 1449 h 677836"/>
              <a:gd name="connsiteX1" fmla="*/ 0 w 3204980"/>
              <a:gd name="connsiteY1" fmla="*/ 677836 h 677836"/>
              <a:gd name="connsiteX0" fmla="*/ 2426047 w 2426047"/>
              <a:gd name="connsiteY0" fmla="*/ 2155 h 514853"/>
              <a:gd name="connsiteX1" fmla="*/ 0 w 2426047"/>
              <a:gd name="connsiteY1" fmla="*/ 514853 h 514853"/>
              <a:gd name="connsiteX0" fmla="*/ 2138181 w 2138181"/>
              <a:gd name="connsiteY0" fmla="*/ 2584 h 458838"/>
              <a:gd name="connsiteX1" fmla="*/ 0 w 2138181"/>
              <a:gd name="connsiteY1" fmla="*/ 458838 h 458838"/>
              <a:gd name="connsiteX0" fmla="*/ 2138181 w 2138181"/>
              <a:gd name="connsiteY0" fmla="*/ 3730 h 459984"/>
              <a:gd name="connsiteX1" fmla="*/ 0 w 2138181"/>
              <a:gd name="connsiteY1" fmla="*/ 459984 h 45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38181" h="459984">
                <a:moveTo>
                  <a:pt x="2138181" y="3730"/>
                </a:moveTo>
                <a:cubicBezTo>
                  <a:pt x="1107644" y="-27249"/>
                  <a:pt x="345951" y="135586"/>
                  <a:pt x="0" y="459984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652120" y="2150620"/>
            <a:ext cx="334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Arguments needed by the script</a:t>
            </a:r>
          </a:p>
          <a:p>
            <a:r>
              <a:rPr lang="en-GB" dirty="0"/>
              <a:t>(constants or ID of data in results)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3618715" y="2295329"/>
            <a:ext cx="2138181" cy="459984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341380 w 2341380"/>
              <a:gd name="connsiteY0" fmla="*/ 107912 h 473856"/>
              <a:gd name="connsiteX1" fmla="*/ 0 w 2341380"/>
              <a:gd name="connsiteY1" fmla="*/ 473856 h 473856"/>
              <a:gd name="connsiteX0" fmla="*/ 2341380 w 2341380"/>
              <a:gd name="connsiteY0" fmla="*/ 39729 h 405673"/>
              <a:gd name="connsiteX1" fmla="*/ 0 w 2341380"/>
              <a:gd name="connsiteY1" fmla="*/ 405673 h 405673"/>
              <a:gd name="connsiteX0" fmla="*/ 2347025 w 2347025"/>
              <a:gd name="connsiteY0" fmla="*/ 59293 h 284126"/>
              <a:gd name="connsiteX1" fmla="*/ 0 w 2347025"/>
              <a:gd name="connsiteY1" fmla="*/ 284126 h 284126"/>
              <a:gd name="connsiteX0" fmla="*/ 2279292 w 2279292"/>
              <a:gd name="connsiteY0" fmla="*/ 31461 h 504649"/>
              <a:gd name="connsiteX1" fmla="*/ 0 w 2279292"/>
              <a:gd name="connsiteY1" fmla="*/ 504649 h 504649"/>
              <a:gd name="connsiteX0" fmla="*/ 2279292 w 2279292"/>
              <a:gd name="connsiteY0" fmla="*/ 0 h 473188"/>
              <a:gd name="connsiteX1" fmla="*/ 0 w 2279292"/>
              <a:gd name="connsiteY1" fmla="*/ 473188 h 473188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50225 w 2550225"/>
              <a:gd name="connsiteY0" fmla="*/ 0 h 507054"/>
              <a:gd name="connsiteX1" fmla="*/ 0 w 2550225"/>
              <a:gd name="connsiteY1" fmla="*/ 507054 h 507054"/>
              <a:gd name="connsiteX0" fmla="*/ 3814580 w 3814580"/>
              <a:gd name="connsiteY0" fmla="*/ 0 h 580432"/>
              <a:gd name="connsiteX1" fmla="*/ 0 w 3814580"/>
              <a:gd name="connsiteY1" fmla="*/ 580432 h 580432"/>
              <a:gd name="connsiteX0" fmla="*/ 3204980 w 3204980"/>
              <a:gd name="connsiteY0" fmla="*/ 0 h 676387"/>
              <a:gd name="connsiteX1" fmla="*/ 0 w 3204980"/>
              <a:gd name="connsiteY1" fmla="*/ 676387 h 676387"/>
              <a:gd name="connsiteX0" fmla="*/ 3204980 w 3204980"/>
              <a:gd name="connsiteY0" fmla="*/ 0 h 676387"/>
              <a:gd name="connsiteX1" fmla="*/ 0 w 3204980"/>
              <a:gd name="connsiteY1" fmla="*/ 676387 h 676387"/>
              <a:gd name="connsiteX0" fmla="*/ 3204980 w 3204980"/>
              <a:gd name="connsiteY0" fmla="*/ 1449 h 677836"/>
              <a:gd name="connsiteX1" fmla="*/ 0 w 3204980"/>
              <a:gd name="connsiteY1" fmla="*/ 677836 h 677836"/>
              <a:gd name="connsiteX0" fmla="*/ 2426047 w 2426047"/>
              <a:gd name="connsiteY0" fmla="*/ 2155 h 514853"/>
              <a:gd name="connsiteX1" fmla="*/ 0 w 2426047"/>
              <a:gd name="connsiteY1" fmla="*/ 514853 h 514853"/>
              <a:gd name="connsiteX0" fmla="*/ 2138181 w 2138181"/>
              <a:gd name="connsiteY0" fmla="*/ 2584 h 458838"/>
              <a:gd name="connsiteX1" fmla="*/ 0 w 2138181"/>
              <a:gd name="connsiteY1" fmla="*/ 458838 h 458838"/>
              <a:gd name="connsiteX0" fmla="*/ 2138181 w 2138181"/>
              <a:gd name="connsiteY0" fmla="*/ 3730 h 459984"/>
              <a:gd name="connsiteX1" fmla="*/ 0 w 2138181"/>
              <a:gd name="connsiteY1" fmla="*/ 459984 h 45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38181" h="459984">
                <a:moveTo>
                  <a:pt x="2138181" y="3730"/>
                </a:moveTo>
                <a:cubicBezTo>
                  <a:pt x="1107644" y="-27249"/>
                  <a:pt x="345951" y="135586"/>
                  <a:pt x="0" y="459984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364088" y="3216303"/>
            <a:ext cx="287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Key defining argument order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2507091" y="3307352"/>
            <a:ext cx="2860670" cy="160387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341380 w 2341380"/>
              <a:gd name="connsiteY0" fmla="*/ 107912 h 473856"/>
              <a:gd name="connsiteX1" fmla="*/ 0 w 2341380"/>
              <a:gd name="connsiteY1" fmla="*/ 473856 h 473856"/>
              <a:gd name="connsiteX0" fmla="*/ 2341380 w 2341380"/>
              <a:gd name="connsiteY0" fmla="*/ 39729 h 405673"/>
              <a:gd name="connsiteX1" fmla="*/ 0 w 2341380"/>
              <a:gd name="connsiteY1" fmla="*/ 405673 h 405673"/>
              <a:gd name="connsiteX0" fmla="*/ 2347025 w 2347025"/>
              <a:gd name="connsiteY0" fmla="*/ 59293 h 284126"/>
              <a:gd name="connsiteX1" fmla="*/ 0 w 2347025"/>
              <a:gd name="connsiteY1" fmla="*/ 284126 h 284126"/>
              <a:gd name="connsiteX0" fmla="*/ 2279292 w 2279292"/>
              <a:gd name="connsiteY0" fmla="*/ 31461 h 504649"/>
              <a:gd name="connsiteX1" fmla="*/ 0 w 2279292"/>
              <a:gd name="connsiteY1" fmla="*/ 504649 h 504649"/>
              <a:gd name="connsiteX0" fmla="*/ 2279292 w 2279292"/>
              <a:gd name="connsiteY0" fmla="*/ 0 h 473188"/>
              <a:gd name="connsiteX1" fmla="*/ 0 w 2279292"/>
              <a:gd name="connsiteY1" fmla="*/ 473188 h 473188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78447 w 2578447"/>
              <a:gd name="connsiteY0" fmla="*/ 0 h 467543"/>
              <a:gd name="connsiteX1" fmla="*/ 0 w 2578447"/>
              <a:gd name="connsiteY1" fmla="*/ 467543 h 467543"/>
              <a:gd name="connsiteX0" fmla="*/ 2550225 w 2550225"/>
              <a:gd name="connsiteY0" fmla="*/ 0 h 507054"/>
              <a:gd name="connsiteX1" fmla="*/ 0 w 2550225"/>
              <a:gd name="connsiteY1" fmla="*/ 507054 h 507054"/>
              <a:gd name="connsiteX0" fmla="*/ 3814580 w 3814580"/>
              <a:gd name="connsiteY0" fmla="*/ 0 h 580432"/>
              <a:gd name="connsiteX1" fmla="*/ 0 w 3814580"/>
              <a:gd name="connsiteY1" fmla="*/ 580432 h 580432"/>
              <a:gd name="connsiteX0" fmla="*/ 3204980 w 3204980"/>
              <a:gd name="connsiteY0" fmla="*/ 0 h 676387"/>
              <a:gd name="connsiteX1" fmla="*/ 0 w 3204980"/>
              <a:gd name="connsiteY1" fmla="*/ 676387 h 676387"/>
              <a:gd name="connsiteX0" fmla="*/ 3204980 w 3204980"/>
              <a:gd name="connsiteY0" fmla="*/ 0 h 676387"/>
              <a:gd name="connsiteX1" fmla="*/ 0 w 3204980"/>
              <a:gd name="connsiteY1" fmla="*/ 676387 h 676387"/>
              <a:gd name="connsiteX0" fmla="*/ 3204980 w 3204980"/>
              <a:gd name="connsiteY0" fmla="*/ 1449 h 677836"/>
              <a:gd name="connsiteX1" fmla="*/ 0 w 3204980"/>
              <a:gd name="connsiteY1" fmla="*/ 677836 h 677836"/>
              <a:gd name="connsiteX0" fmla="*/ 2426047 w 2426047"/>
              <a:gd name="connsiteY0" fmla="*/ 2155 h 514853"/>
              <a:gd name="connsiteX1" fmla="*/ 0 w 2426047"/>
              <a:gd name="connsiteY1" fmla="*/ 514853 h 514853"/>
              <a:gd name="connsiteX0" fmla="*/ 2138181 w 2138181"/>
              <a:gd name="connsiteY0" fmla="*/ 2584 h 458838"/>
              <a:gd name="connsiteX1" fmla="*/ 0 w 2138181"/>
              <a:gd name="connsiteY1" fmla="*/ 458838 h 458838"/>
              <a:gd name="connsiteX0" fmla="*/ 2138181 w 2138181"/>
              <a:gd name="connsiteY0" fmla="*/ 3730 h 459984"/>
              <a:gd name="connsiteX1" fmla="*/ 0 w 2138181"/>
              <a:gd name="connsiteY1" fmla="*/ 459984 h 459984"/>
              <a:gd name="connsiteX0" fmla="*/ 2860670 w 2860670"/>
              <a:gd name="connsiteY0" fmla="*/ 194065 h 194065"/>
              <a:gd name="connsiteX1" fmla="*/ 0 w 2860670"/>
              <a:gd name="connsiteY1" fmla="*/ 136675 h 194065"/>
              <a:gd name="connsiteX0" fmla="*/ 2860670 w 2860670"/>
              <a:gd name="connsiteY0" fmla="*/ 57390 h 160387"/>
              <a:gd name="connsiteX1" fmla="*/ 0 w 2860670"/>
              <a:gd name="connsiteY1" fmla="*/ 0 h 16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60670" h="160387">
                <a:moveTo>
                  <a:pt x="2860670" y="57390"/>
                </a:moveTo>
                <a:cubicBezTo>
                  <a:pt x="1830133" y="26411"/>
                  <a:pt x="413685" y="341646"/>
                  <a:pt x="0" y="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594533" y="5310976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 of Boolean statements referencing</a:t>
            </a:r>
          </a:p>
          <a:p>
            <a:r>
              <a:rPr lang="en-GB" dirty="0"/>
              <a:t>Objective IDs or constants.  All must be true for a design to be accepted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2832970" y="5635745"/>
            <a:ext cx="1624535" cy="279291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4535" h="279291">
                <a:moveTo>
                  <a:pt x="1624535" y="91256"/>
                </a:moveTo>
                <a:cubicBezTo>
                  <a:pt x="989110" y="376367"/>
                  <a:pt x="594305" y="330360"/>
                  <a:pt x="0" y="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61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24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DSE Configuration – Ranking + Scenarios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36912"/>
            <a:ext cx="4238625" cy="1581150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51629" y="4423607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IDs of objectives to be considered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2411761" y="3717033"/>
            <a:ext cx="1539868" cy="850114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9868" h="850114">
                <a:moveTo>
                  <a:pt x="1539868" y="841967"/>
                </a:moveTo>
                <a:cubicBezTo>
                  <a:pt x="746399" y="923878"/>
                  <a:pt x="142749" y="369872"/>
                  <a:pt x="0" y="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904339" y="2175247"/>
            <a:ext cx="341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Preference for the objective, </a:t>
            </a:r>
          </a:p>
          <a:p>
            <a:r>
              <a:rPr lang="en-GB" dirty="0"/>
              <a:t>	‘-’ = lower</a:t>
            </a:r>
          </a:p>
          <a:p>
            <a:r>
              <a:rPr lang="en-GB" dirty="0"/>
              <a:t>	‘+’ = higher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2055523" y="2044522"/>
            <a:ext cx="1280223" cy="868300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0223" h="868300">
                <a:moveTo>
                  <a:pt x="1280223" y="0"/>
                </a:moveTo>
                <a:cubicBezTo>
                  <a:pt x="610931" y="177867"/>
                  <a:pt x="396749" y="459238"/>
                  <a:pt x="0" y="86830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319331" y="1760065"/>
            <a:ext cx="503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Ranking method (only Pareto supported currently)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3107728" y="2356143"/>
            <a:ext cx="1793868" cy="811856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793868 w 1793868"/>
              <a:gd name="connsiteY0" fmla="*/ 0 h 811856"/>
              <a:gd name="connsiteX1" fmla="*/ 0 w 1793868"/>
              <a:gd name="connsiteY1" fmla="*/ 811856 h 81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3868" h="811856">
                <a:moveTo>
                  <a:pt x="1793868" y="0"/>
                </a:moveTo>
                <a:cubicBezTo>
                  <a:pt x="1000399" y="81911"/>
                  <a:pt x="396749" y="402794"/>
                  <a:pt x="0" y="811856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93" y="4819827"/>
            <a:ext cx="2296700" cy="910403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Freeform: Shape 11"/>
          <p:cNvSpPr/>
          <p:nvPr/>
        </p:nvSpPr>
        <p:spPr>
          <a:xfrm>
            <a:off x="2663659" y="5274932"/>
            <a:ext cx="1018953" cy="282235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714120 w 1714120"/>
              <a:gd name="connsiteY0" fmla="*/ 0 h 309500"/>
              <a:gd name="connsiteX1" fmla="*/ 0 w 1714120"/>
              <a:gd name="connsiteY1" fmla="*/ 309500 h 309500"/>
              <a:gd name="connsiteX0" fmla="*/ 1714120 w 1714120"/>
              <a:gd name="connsiteY0" fmla="*/ 92167 h 401667"/>
              <a:gd name="connsiteX1" fmla="*/ 0 w 1714120"/>
              <a:gd name="connsiteY1" fmla="*/ 401667 h 401667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255540 w 1255540"/>
              <a:gd name="connsiteY0" fmla="*/ 80387 h 440687"/>
              <a:gd name="connsiteX1" fmla="*/ 0 w 1255540"/>
              <a:gd name="connsiteY1" fmla="*/ 440687 h 440687"/>
              <a:gd name="connsiteX0" fmla="*/ 1255540 w 1255540"/>
              <a:gd name="connsiteY0" fmla="*/ 33556 h 393856"/>
              <a:gd name="connsiteX1" fmla="*/ 0 w 1255540"/>
              <a:gd name="connsiteY1" fmla="*/ 393856 h 393856"/>
              <a:gd name="connsiteX0" fmla="*/ 1167870 w 1167870"/>
              <a:gd name="connsiteY0" fmla="*/ 39161 h 371239"/>
              <a:gd name="connsiteX1" fmla="*/ 0 w 1167870"/>
              <a:gd name="connsiteY1" fmla="*/ 371239 h 371239"/>
              <a:gd name="connsiteX0" fmla="*/ 1167870 w 1167870"/>
              <a:gd name="connsiteY0" fmla="*/ 26180 h 358258"/>
              <a:gd name="connsiteX1" fmla="*/ 0 w 1167870"/>
              <a:gd name="connsiteY1" fmla="*/ 358258 h 358258"/>
              <a:gd name="connsiteX0" fmla="*/ 217504 w 316522"/>
              <a:gd name="connsiteY0" fmla="*/ 229168 h 229168"/>
              <a:gd name="connsiteX1" fmla="*/ 250038 w 316522"/>
              <a:gd name="connsiteY1" fmla="*/ 137913 h 229168"/>
              <a:gd name="connsiteX0" fmla="*/ 385919 w 418453"/>
              <a:gd name="connsiteY0" fmla="*/ 91255 h 92017"/>
              <a:gd name="connsiteX1" fmla="*/ 418453 w 418453"/>
              <a:gd name="connsiteY1" fmla="*/ 0 h 92017"/>
              <a:gd name="connsiteX0" fmla="*/ 1612910 w 1612910"/>
              <a:gd name="connsiteY0" fmla="*/ 627477 h 627477"/>
              <a:gd name="connsiteX1" fmla="*/ 80872 w 1612910"/>
              <a:gd name="connsiteY1" fmla="*/ 0 h 627477"/>
              <a:gd name="connsiteX0" fmla="*/ 1227676 w 1227676"/>
              <a:gd name="connsiteY0" fmla="*/ 627477 h 627477"/>
              <a:gd name="connsiteX1" fmla="*/ 107012 w 1227676"/>
              <a:gd name="connsiteY1" fmla="*/ 0 h 627477"/>
              <a:gd name="connsiteX0" fmla="*/ 595972 w 595972"/>
              <a:gd name="connsiteY0" fmla="*/ 702497 h 702497"/>
              <a:gd name="connsiteX1" fmla="*/ 238758 w 595972"/>
              <a:gd name="connsiteY1" fmla="*/ 0 h 702497"/>
              <a:gd name="connsiteX0" fmla="*/ 574516 w 574516"/>
              <a:gd name="connsiteY0" fmla="*/ 702497 h 702497"/>
              <a:gd name="connsiteX1" fmla="*/ 217302 w 574516"/>
              <a:gd name="connsiteY1" fmla="*/ 0 h 702497"/>
              <a:gd name="connsiteX0" fmla="*/ 752964 w 752964"/>
              <a:gd name="connsiteY0" fmla="*/ 635812 h 635812"/>
              <a:gd name="connsiteX1" fmla="*/ 163393 w 752964"/>
              <a:gd name="connsiteY1" fmla="*/ 0 h 635812"/>
              <a:gd name="connsiteX0" fmla="*/ 797372 w 797372"/>
              <a:gd name="connsiteY0" fmla="*/ 635812 h 635812"/>
              <a:gd name="connsiteX1" fmla="*/ 207801 w 797372"/>
              <a:gd name="connsiteY1" fmla="*/ 0 h 635812"/>
              <a:gd name="connsiteX0" fmla="*/ 2519784 w 2519784"/>
              <a:gd name="connsiteY0" fmla="*/ 585799 h 585799"/>
              <a:gd name="connsiteX1" fmla="*/ 54782 w 2519784"/>
              <a:gd name="connsiteY1" fmla="*/ 0 h 585799"/>
              <a:gd name="connsiteX0" fmla="*/ 2465002 w 2465002"/>
              <a:gd name="connsiteY0" fmla="*/ 595013 h 595013"/>
              <a:gd name="connsiteX1" fmla="*/ 0 w 2465002"/>
              <a:gd name="connsiteY1" fmla="*/ 9214 h 595013"/>
              <a:gd name="connsiteX0" fmla="*/ 2996097 w 2996097"/>
              <a:gd name="connsiteY0" fmla="*/ 558178 h 558178"/>
              <a:gd name="connsiteX1" fmla="*/ 0 w 2996097"/>
              <a:gd name="connsiteY1" fmla="*/ 9890 h 5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96097" h="558178">
                <a:moveTo>
                  <a:pt x="2996097" y="558178"/>
                </a:moveTo>
                <a:cubicBezTo>
                  <a:pt x="2211668" y="373683"/>
                  <a:pt x="941677" y="-71768"/>
                  <a:pt x="0" y="989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637266" y="5436513"/>
            <a:ext cx="5183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 currently define scenarios as a list of names, these are used to inform the objective scripts which scenario was run</a:t>
            </a:r>
          </a:p>
        </p:txBody>
      </p:sp>
    </p:spTree>
    <p:extLst>
      <p:ext uri="{BB962C8B-B14F-4D97-AF65-F5344CB8AC3E}">
        <p14:creationId xmlns:p14="http://schemas.microsoft.com/office/powerpoint/2010/main" val="172325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25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DSE Configuration –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60848"/>
            <a:ext cx="4248472" cy="1666362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393597"/>
            <a:ext cx="2433866" cy="687663"/>
          </a:xfrm>
          <a:prstGeom prst="rect">
            <a:avLst/>
          </a:prstGeom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reeform: Shape 6"/>
          <p:cNvSpPr/>
          <p:nvPr/>
        </p:nvSpPr>
        <p:spPr>
          <a:xfrm>
            <a:off x="1927377" y="1420476"/>
            <a:ext cx="832096" cy="887158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37393 w 1037393"/>
              <a:gd name="connsiteY0" fmla="*/ 0 h 743179"/>
              <a:gd name="connsiteX1" fmla="*/ 0 w 1037393"/>
              <a:gd name="connsiteY1" fmla="*/ 743179 h 74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7393" h="743179">
                <a:moveTo>
                  <a:pt x="1037393" y="0"/>
                </a:moveTo>
                <a:cubicBezTo>
                  <a:pt x="860326" y="323356"/>
                  <a:pt x="558602" y="485426"/>
                  <a:pt x="0" y="743179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15616" y="1127499"/>
            <a:ext cx="2773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Genetic algorithm parameters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2623909" y="1699462"/>
            <a:ext cx="1509923" cy="797080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923331 w 1923331"/>
              <a:gd name="connsiteY0" fmla="*/ 0 h 712818"/>
              <a:gd name="connsiteX1" fmla="*/ 0 w 1923331"/>
              <a:gd name="connsiteY1" fmla="*/ 712818 h 712818"/>
              <a:gd name="connsiteX0" fmla="*/ 1923331 w 1923331"/>
              <a:gd name="connsiteY0" fmla="*/ 0 h 712818"/>
              <a:gd name="connsiteX1" fmla="*/ 0 w 1923331"/>
              <a:gd name="connsiteY1" fmla="*/ 712818 h 712818"/>
              <a:gd name="connsiteX0" fmla="*/ 1802073 w 1802073"/>
              <a:gd name="connsiteY0" fmla="*/ 0 h 702863"/>
              <a:gd name="connsiteX1" fmla="*/ 0 w 1802073"/>
              <a:gd name="connsiteY1" fmla="*/ 702863 h 702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2073" h="702863">
                <a:moveTo>
                  <a:pt x="1802073" y="0"/>
                </a:moveTo>
                <a:cubicBezTo>
                  <a:pt x="1375655" y="324103"/>
                  <a:pt x="396749" y="293801"/>
                  <a:pt x="0" y="702863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275856" y="1397628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Number of designs in the in initial population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3923928" y="1920846"/>
            <a:ext cx="862562" cy="782693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714120 w 1714120"/>
              <a:gd name="connsiteY0" fmla="*/ 0 h 309500"/>
              <a:gd name="connsiteX1" fmla="*/ 0 w 1714120"/>
              <a:gd name="connsiteY1" fmla="*/ 309500 h 309500"/>
              <a:gd name="connsiteX0" fmla="*/ 1714120 w 1714120"/>
              <a:gd name="connsiteY0" fmla="*/ 92167 h 401667"/>
              <a:gd name="connsiteX1" fmla="*/ 0 w 1714120"/>
              <a:gd name="connsiteY1" fmla="*/ 401667 h 401667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255540 w 1255540"/>
              <a:gd name="connsiteY0" fmla="*/ 80387 h 440687"/>
              <a:gd name="connsiteX1" fmla="*/ 0 w 1255540"/>
              <a:gd name="connsiteY1" fmla="*/ 440687 h 440687"/>
              <a:gd name="connsiteX0" fmla="*/ 1255540 w 1255540"/>
              <a:gd name="connsiteY0" fmla="*/ 33556 h 393856"/>
              <a:gd name="connsiteX1" fmla="*/ 0 w 1255540"/>
              <a:gd name="connsiteY1" fmla="*/ 393856 h 393856"/>
              <a:gd name="connsiteX0" fmla="*/ 1167870 w 1167870"/>
              <a:gd name="connsiteY0" fmla="*/ 39161 h 371239"/>
              <a:gd name="connsiteX1" fmla="*/ 0 w 1167870"/>
              <a:gd name="connsiteY1" fmla="*/ 371239 h 371239"/>
              <a:gd name="connsiteX0" fmla="*/ 1167870 w 1167870"/>
              <a:gd name="connsiteY0" fmla="*/ 26180 h 358258"/>
              <a:gd name="connsiteX1" fmla="*/ 0 w 1167870"/>
              <a:gd name="connsiteY1" fmla="*/ 358258 h 358258"/>
              <a:gd name="connsiteX0" fmla="*/ 1181358 w 1181358"/>
              <a:gd name="connsiteY0" fmla="*/ 20268 h 408791"/>
              <a:gd name="connsiteX1" fmla="*/ 0 w 1181358"/>
              <a:gd name="connsiteY1" fmla="*/ 408791 h 408791"/>
              <a:gd name="connsiteX0" fmla="*/ 1181358 w 1181358"/>
              <a:gd name="connsiteY0" fmla="*/ 12430 h 400953"/>
              <a:gd name="connsiteX1" fmla="*/ 0 w 1181358"/>
              <a:gd name="connsiteY1" fmla="*/ 400953 h 40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1358" h="400953">
                <a:moveTo>
                  <a:pt x="1181358" y="12430"/>
                </a:moveTo>
                <a:cubicBezTo>
                  <a:pt x="573271" y="-41126"/>
                  <a:pt x="322567" y="76558"/>
                  <a:pt x="0" y="400953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716016" y="1772816"/>
            <a:ext cx="4277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Method used to generate the initial population.  Only random currently supported but even distribution under development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2808075" y="2909734"/>
            <a:ext cx="1978416" cy="130728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714120 w 1714120"/>
              <a:gd name="connsiteY0" fmla="*/ 0 h 309500"/>
              <a:gd name="connsiteX1" fmla="*/ 0 w 1714120"/>
              <a:gd name="connsiteY1" fmla="*/ 309500 h 309500"/>
              <a:gd name="connsiteX0" fmla="*/ 1714120 w 1714120"/>
              <a:gd name="connsiteY0" fmla="*/ 92167 h 401667"/>
              <a:gd name="connsiteX1" fmla="*/ 0 w 1714120"/>
              <a:gd name="connsiteY1" fmla="*/ 401667 h 401667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255540 w 1255540"/>
              <a:gd name="connsiteY0" fmla="*/ 80387 h 440687"/>
              <a:gd name="connsiteX1" fmla="*/ 0 w 1255540"/>
              <a:gd name="connsiteY1" fmla="*/ 440687 h 440687"/>
              <a:gd name="connsiteX0" fmla="*/ 1255540 w 1255540"/>
              <a:gd name="connsiteY0" fmla="*/ 33556 h 393856"/>
              <a:gd name="connsiteX1" fmla="*/ 0 w 1255540"/>
              <a:gd name="connsiteY1" fmla="*/ 393856 h 393856"/>
              <a:gd name="connsiteX0" fmla="*/ 1167870 w 1167870"/>
              <a:gd name="connsiteY0" fmla="*/ 39161 h 371239"/>
              <a:gd name="connsiteX1" fmla="*/ 0 w 1167870"/>
              <a:gd name="connsiteY1" fmla="*/ 371239 h 371239"/>
              <a:gd name="connsiteX0" fmla="*/ 1167870 w 1167870"/>
              <a:gd name="connsiteY0" fmla="*/ 26180 h 358258"/>
              <a:gd name="connsiteX1" fmla="*/ 0 w 1167870"/>
              <a:gd name="connsiteY1" fmla="*/ 358258 h 358258"/>
              <a:gd name="connsiteX0" fmla="*/ 2401994 w 2401994"/>
              <a:gd name="connsiteY0" fmla="*/ 594517 h 594517"/>
              <a:gd name="connsiteX1" fmla="*/ 0 w 2401994"/>
              <a:gd name="connsiteY1" fmla="*/ 79928 h 594517"/>
              <a:gd name="connsiteX0" fmla="*/ 2442457 w 2442457"/>
              <a:gd name="connsiteY0" fmla="*/ 636207 h 636207"/>
              <a:gd name="connsiteX1" fmla="*/ 0 w 2442457"/>
              <a:gd name="connsiteY1" fmla="*/ 76463 h 636207"/>
              <a:gd name="connsiteX0" fmla="*/ 2442457 w 2442457"/>
              <a:gd name="connsiteY0" fmla="*/ 636207 h 636207"/>
              <a:gd name="connsiteX1" fmla="*/ 0 w 2442457"/>
              <a:gd name="connsiteY1" fmla="*/ 76463 h 636207"/>
              <a:gd name="connsiteX0" fmla="*/ 2442457 w 2442457"/>
              <a:gd name="connsiteY0" fmla="*/ 581073 h 581073"/>
              <a:gd name="connsiteX1" fmla="*/ 0 w 2442457"/>
              <a:gd name="connsiteY1" fmla="*/ 21329 h 581073"/>
              <a:gd name="connsiteX0" fmla="*/ 2442457 w 2442457"/>
              <a:gd name="connsiteY0" fmla="*/ 596306 h 596306"/>
              <a:gd name="connsiteX1" fmla="*/ 0 w 2442457"/>
              <a:gd name="connsiteY1" fmla="*/ 36562 h 596306"/>
              <a:gd name="connsiteX0" fmla="*/ 2624541 w 2624541"/>
              <a:gd name="connsiteY0" fmla="*/ 389363 h 389363"/>
              <a:gd name="connsiteX1" fmla="*/ 0 w 2624541"/>
              <a:gd name="connsiteY1" fmla="*/ 49752 h 389363"/>
              <a:gd name="connsiteX0" fmla="*/ 2624541 w 2624541"/>
              <a:gd name="connsiteY0" fmla="*/ 116476 h 116476"/>
              <a:gd name="connsiteX1" fmla="*/ 0 w 2624541"/>
              <a:gd name="connsiteY1" fmla="*/ 104242 h 116476"/>
              <a:gd name="connsiteX0" fmla="*/ 2624541 w 2624541"/>
              <a:gd name="connsiteY0" fmla="*/ 91973 h 91973"/>
              <a:gd name="connsiteX1" fmla="*/ 0 w 2624541"/>
              <a:gd name="connsiteY1" fmla="*/ 79739 h 91973"/>
              <a:gd name="connsiteX0" fmla="*/ 2624541 w 2624541"/>
              <a:gd name="connsiteY0" fmla="*/ 58031 h 79502"/>
              <a:gd name="connsiteX1" fmla="*/ 0 w 2624541"/>
              <a:gd name="connsiteY1" fmla="*/ 45797 h 79502"/>
              <a:gd name="connsiteX0" fmla="*/ 2586449 w 2586449"/>
              <a:gd name="connsiteY0" fmla="*/ 58031 h 79502"/>
              <a:gd name="connsiteX1" fmla="*/ 0 w 2586449"/>
              <a:gd name="connsiteY1" fmla="*/ 45797 h 79502"/>
              <a:gd name="connsiteX0" fmla="*/ 2586449 w 2586449"/>
              <a:gd name="connsiteY0" fmla="*/ 96215 h 112848"/>
              <a:gd name="connsiteX1" fmla="*/ 0 w 2586449"/>
              <a:gd name="connsiteY1" fmla="*/ 83981 h 112848"/>
              <a:gd name="connsiteX0" fmla="*/ 2715960 w 2715960"/>
              <a:gd name="connsiteY0" fmla="*/ 115026 h 130728"/>
              <a:gd name="connsiteX1" fmla="*/ 0 w 2715960"/>
              <a:gd name="connsiteY1" fmla="*/ 80215 h 130728"/>
              <a:gd name="connsiteX0" fmla="*/ 2670251 w 2670251"/>
              <a:gd name="connsiteY0" fmla="*/ 115026 h 130728"/>
              <a:gd name="connsiteX1" fmla="*/ 0 w 2670251"/>
              <a:gd name="connsiteY1" fmla="*/ 80215 h 13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0251" h="130728">
                <a:moveTo>
                  <a:pt x="2670251" y="115026"/>
                </a:moveTo>
                <a:cubicBezTo>
                  <a:pt x="2042808" y="208227"/>
                  <a:pt x="815994" y="-153869"/>
                  <a:pt x="0" y="80215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/>
          <p:cNvSpPr/>
          <p:nvPr/>
        </p:nvSpPr>
        <p:spPr>
          <a:xfrm>
            <a:off x="3794272" y="3166623"/>
            <a:ext cx="965065" cy="529075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714120 w 1714120"/>
              <a:gd name="connsiteY0" fmla="*/ 0 h 309500"/>
              <a:gd name="connsiteX1" fmla="*/ 0 w 1714120"/>
              <a:gd name="connsiteY1" fmla="*/ 309500 h 309500"/>
              <a:gd name="connsiteX0" fmla="*/ 1714120 w 1714120"/>
              <a:gd name="connsiteY0" fmla="*/ 92167 h 401667"/>
              <a:gd name="connsiteX1" fmla="*/ 0 w 1714120"/>
              <a:gd name="connsiteY1" fmla="*/ 401667 h 401667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255540 w 1255540"/>
              <a:gd name="connsiteY0" fmla="*/ 80387 h 440687"/>
              <a:gd name="connsiteX1" fmla="*/ 0 w 1255540"/>
              <a:gd name="connsiteY1" fmla="*/ 440687 h 440687"/>
              <a:gd name="connsiteX0" fmla="*/ 1255540 w 1255540"/>
              <a:gd name="connsiteY0" fmla="*/ 33556 h 393856"/>
              <a:gd name="connsiteX1" fmla="*/ 0 w 1255540"/>
              <a:gd name="connsiteY1" fmla="*/ 393856 h 393856"/>
              <a:gd name="connsiteX0" fmla="*/ 1167870 w 1167870"/>
              <a:gd name="connsiteY0" fmla="*/ 39161 h 371239"/>
              <a:gd name="connsiteX1" fmla="*/ 0 w 1167870"/>
              <a:gd name="connsiteY1" fmla="*/ 371239 h 371239"/>
              <a:gd name="connsiteX0" fmla="*/ 1167870 w 1167870"/>
              <a:gd name="connsiteY0" fmla="*/ 26180 h 358258"/>
              <a:gd name="connsiteX1" fmla="*/ 0 w 1167870"/>
              <a:gd name="connsiteY1" fmla="*/ 358258 h 358258"/>
              <a:gd name="connsiteX0" fmla="*/ 2010850 w 2010850"/>
              <a:gd name="connsiteY0" fmla="*/ 672922 h 672922"/>
              <a:gd name="connsiteX1" fmla="*/ 0 w 2010850"/>
              <a:gd name="connsiteY1" fmla="*/ 73667 h 672922"/>
              <a:gd name="connsiteX0" fmla="*/ 2010850 w 2010850"/>
              <a:gd name="connsiteY0" fmla="*/ 599352 h 599352"/>
              <a:gd name="connsiteX1" fmla="*/ 0 w 2010850"/>
              <a:gd name="connsiteY1" fmla="*/ 97 h 599352"/>
              <a:gd name="connsiteX0" fmla="*/ 1801791 w 1801791"/>
              <a:gd name="connsiteY0" fmla="*/ 576777 h 576777"/>
              <a:gd name="connsiteX1" fmla="*/ 0 w 1801791"/>
              <a:gd name="connsiteY1" fmla="*/ 100 h 576777"/>
              <a:gd name="connsiteX0" fmla="*/ 1269027 w 1269027"/>
              <a:gd name="connsiteY0" fmla="*/ 430062 h 430062"/>
              <a:gd name="connsiteX1" fmla="*/ 0 w 1269027"/>
              <a:gd name="connsiteY1" fmla="*/ 140 h 430062"/>
              <a:gd name="connsiteX0" fmla="*/ 1247145 w 1247145"/>
              <a:gd name="connsiteY0" fmla="*/ 462349 h 462349"/>
              <a:gd name="connsiteX1" fmla="*/ 0 w 1247145"/>
              <a:gd name="connsiteY1" fmla="*/ 129 h 462349"/>
              <a:gd name="connsiteX0" fmla="*/ 1247145 w 1247145"/>
              <a:gd name="connsiteY0" fmla="*/ 481465 h 481465"/>
              <a:gd name="connsiteX1" fmla="*/ 0 w 1247145"/>
              <a:gd name="connsiteY1" fmla="*/ 19245 h 481465"/>
              <a:gd name="connsiteX0" fmla="*/ 1247145 w 1247145"/>
              <a:gd name="connsiteY0" fmla="*/ 432489 h 432489"/>
              <a:gd name="connsiteX1" fmla="*/ 0 w 1247145"/>
              <a:gd name="connsiteY1" fmla="*/ 21023 h 43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7145" h="432489">
                <a:moveTo>
                  <a:pt x="1247145" y="432489"/>
                </a:moveTo>
                <a:cubicBezTo>
                  <a:pt x="612083" y="356356"/>
                  <a:pt x="569336" y="-102633"/>
                  <a:pt x="0" y="21023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/>
          <p:cNvSpPr/>
          <p:nvPr/>
        </p:nvSpPr>
        <p:spPr>
          <a:xfrm>
            <a:off x="3760406" y="3504460"/>
            <a:ext cx="270522" cy="731259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714120 w 1714120"/>
              <a:gd name="connsiteY0" fmla="*/ 0 h 309500"/>
              <a:gd name="connsiteX1" fmla="*/ 0 w 1714120"/>
              <a:gd name="connsiteY1" fmla="*/ 309500 h 309500"/>
              <a:gd name="connsiteX0" fmla="*/ 1714120 w 1714120"/>
              <a:gd name="connsiteY0" fmla="*/ 92167 h 401667"/>
              <a:gd name="connsiteX1" fmla="*/ 0 w 1714120"/>
              <a:gd name="connsiteY1" fmla="*/ 401667 h 401667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255540 w 1255540"/>
              <a:gd name="connsiteY0" fmla="*/ 80387 h 440687"/>
              <a:gd name="connsiteX1" fmla="*/ 0 w 1255540"/>
              <a:gd name="connsiteY1" fmla="*/ 440687 h 440687"/>
              <a:gd name="connsiteX0" fmla="*/ 1255540 w 1255540"/>
              <a:gd name="connsiteY0" fmla="*/ 33556 h 393856"/>
              <a:gd name="connsiteX1" fmla="*/ 0 w 1255540"/>
              <a:gd name="connsiteY1" fmla="*/ 393856 h 393856"/>
              <a:gd name="connsiteX0" fmla="*/ 1167870 w 1167870"/>
              <a:gd name="connsiteY0" fmla="*/ 39161 h 371239"/>
              <a:gd name="connsiteX1" fmla="*/ 0 w 1167870"/>
              <a:gd name="connsiteY1" fmla="*/ 371239 h 371239"/>
              <a:gd name="connsiteX0" fmla="*/ 1167870 w 1167870"/>
              <a:gd name="connsiteY0" fmla="*/ 26180 h 358258"/>
              <a:gd name="connsiteX1" fmla="*/ 0 w 1167870"/>
              <a:gd name="connsiteY1" fmla="*/ 358258 h 358258"/>
              <a:gd name="connsiteX0" fmla="*/ 217504 w 316522"/>
              <a:gd name="connsiteY0" fmla="*/ 229168 h 229168"/>
              <a:gd name="connsiteX1" fmla="*/ 250038 w 316522"/>
              <a:gd name="connsiteY1" fmla="*/ 137913 h 229168"/>
              <a:gd name="connsiteX0" fmla="*/ 385919 w 418453"/>
              <a:gd name="connsiteY0" fmla="*/ 91255 h 92017"/>
              <a:gd name="connsiteX1" fmla="*/ 418453 w 418453"/>
              <a:gd name="connsiteY1" fmla="*/ 0 h 92017"/>
              <a:gd name="connsiteX0" fmla="*/ 1612910 w 1612910"/>
              <a:gd name="connsiteY0" fmla="*/ 627477 h 627477"/>
              <a:gd name="connsiteX1" fmla="*/ 80872 w 1612910"/>
              <a:gd name="connsiteY1" fmla="*/ 0 h 627477"/>
              <a:gd name="connsiteX0" fmla="*/ 1227676 w 1227676"/>
              <a:gd name="connsiteY0" fmla="*/ 627477 h 627477"/>
              <a:gd name="connsiteX1" fmla="*/ 107012 w 1227676"/>
              <a:gd name="connsiteY1" fmla="*/ 0 h 627477"/>
              <a:gd name="connsiteX0" fmla="*/ 595972 w 595972"/>
              <a:gd name="connsiteY0" fmla="*/ 702497 h 702497"/>
              <a:gd name="connsiteX1" fmla="*/ 238758 w 595972"/>
              <a:gd name="connsiteY1" fmla="*/ 0 h 702497"/>
              <a:gd name="connsiteX0" fmla="*/ 574516 w 574516"/>
              <a:gd name="connsiteY0" fmla="*/ 702497 h 702497"/>
              <a:gd name="connsiteX1" fmla="*/ 217302 w 574516"/>
              <a:gd name="connsiteY1" fmla="*/ 0 h 702497"/>
              <a:gd name="connsiteX0" fmla="*/ 449341 w 531681"/>
              <a:gd name="connsiteY0" fmla="*/ 702497 h 702497"/>
              <a:gd name="connsiteX1" fmla="*/ 92127 w 531681"/>
              <a:gd name="connsiteY1" fmla="*/ 0 h 702497"/>
              <a:gd name="connsiteX0" fmla="*/ 357213 w 561167"/>
              <a:gd name="connsiteY0" fmla="*/ 702497 h 702497"/>
              <a:gd name="connsiteX1" fmla="*/ -1 w 561167"/>
              <a:gd name="connsiteY1" fmla="*/ 0 h 702497"/>
              <a:gd name="connsiteX0" fmla="*/ -1 w 358137"/>
              <a:gd name="connsiteY0" fmla="*/ 689993 h 689993"/>
              <a:gd name="connsiteX1" fmla="*/ 7915 w 358137"/>
              <a:gd name="connsiteY1" fmla="*/ 0 h 689993"/>
              <a:gd name="connsiteX0" fmla="*/ 0 w 767519"/>
              <a:gd name="connsiteY0" fmla="*/ 760846 h 760846"/>
              <a:gd name="connsiteX1" fmla="*/ 572204 w 767519"/>
              <a:gd name="connsiteY1" fmla="*/ 0 h 760846"/>
              <a:gd name="connsiteX0" fmla="*/ 0 w 795435"/>
              <a:gd name="connsiteY0" fmla="*/ 539953 h 539953"/>
              <a:gd name="connsiteX1" fmla="*/ 605399 w 795435"/>
              <a:gd name="connsiteY1" fmla="*/ 0 h 53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5435" h="539953">
                <a:moveTo>
                  <a:pt x="0" y="539953"/>
                </a:moveTo>
                <a:cubicBezTo>
                  <a:pt x="393942" y="309612"/>
                  <a:pt x="1148757" y="293444"/>
                  <a:pt x="605399" y="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716016" y="2636912"/>
            <a:ext cx="4582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Probability of a parameter randomly adopting another value when a new design is created [0..100]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38924" y="3305248"/>
            <a:ext cx="4277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Method for selecting parents for subsequent generations.  Random means, selection is only influenced by design performance.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504" y="4184437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After each generation the population of the non-dominated set is examined.  This defines how many generations the algorithm will tolerate no changes before it terminates the search and returns results.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2820426" y="5727368"/>
            <a:ext cx="730921" cy="277943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714120 w 1714120"/>
              <a:gd name="connsiteY0" fmla="*/ 0 h 309500"/>
              <a:gd name="connsiteX1" fmla="*/ 0 w 1714120"/>
              <a:gd name="connsiteY1" fmla="*/ 309500 h 309500"/>
              <a:gd name="connsiteX0" fmla="*/ 1714120 w 1714120"/>
              <a:gd name="connsiteY0" fmla="*/ 92167 h 401667"/>
              <a:gd name="connsiteX1" fmla="*/ 0 w 1714120"/>
              <a:gd name="connsiteY1" fmla="*/ 401667 h 401667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572500 w 1572500"/>
              <a:gd name="connsiteY0" fmla="*/ 95129 h 393340"/>
              <a:gd name="connsiteX1" fmla="*/ 0 w 1572500"/>
              <a:gd name="connsiteY1" fmla="*/ 393340 h 393340"/>
              <a:gd name="connsiteX0" fmla="*/ 1255540 w 1255540"/>
              <a:gd name="connsiteY0" fmla="*/ 80387 h 440687"/>
              <a:gd name="connsiteX1" fmla="*/ 0 w 1255540"/>
              <a:gd name="connsiteY1" fmla="*/ 440687 h 440687"/>
              <a:gd name="connsiteX0" fmla="*/ 1255540 w 1255540"/>
              <a:gd name="connsiteY0" fmla="*/ 33556 h 393856"/>
              <a:gd name="connsiteX1" fmla="*/ 0 w 1255540"/>
              <a:gd name="connsiteY1" fmla="*/ 393856 h 393856"/>
              <a:gd name="connsiteX0" fmla="*/ 1167870 w 1167870"/>
              <a:gd name="connsiteY0" fmla="*/ 39161 h 371239"/>
              <a:gd name="connsiteX1" fmla="*/ 0 w 1167870"/>
              <a:gd name="connsiteY1" fmla="*/ 371239 h 371239"/>
              <a:gd name="connsiteX0" fmla="*/ 1167870 w 1167870"/>
              <a:gd name="connsiteY0" fmla="*/ 26180 h 358258"/>
              <a:gd name="connsiteX1" fmla="*/ 0 w 1167870"/>
              <a:gd name="connsiteY1" fmla="*/ 358258 h 358258"/>
              <a:gd name="connsiteX0" fmla="*/ 217504 w 316522"/>
              <a:gd name="connsiteY0" fmla="*/ 229168 h 229168"/>
              <a:gd name="connsiteX1" fmla="*/ 250038 w 316522"/>
              <a:gd name="connsiteY1" fmla="*/ 137913 h 229168"/>
              <a:gd name="connsiteX0" fmla="*/ 385919 w 418453"/>
              <a:gd name="connsiteY0" fmla="*/ 91255 h 92017"/>
              <a:gd name="connsiteX1" fmla="*/ 418453 w 418453"/>
              <a:gd name="connsiteY1" fmla="*/ 0 h 92017"/>
              <a:gd name="connsiteX0" fmla="*/ 1612910 w 1612910"/>
              <a:gd name="connsiteY0" fmla="*/ 627477 h 627477"/>
              <a:gd name="connsiteX1" fmla="*/ 80872 w 1612910"/>
              <a:gd name="connsiteY1" fmla="*/ 0 h 627477"/>
              <a:gd name="connsiteX0" fmla="*/ 1227676 w 1227676"/>
              <a:gd name="connsiteY0" fmla="*/ 627477 h 627477"/>
              <a:gd name="connsiteX1" fmla="*/ 107012 w 1227676"/>
              <a:gd name="connsiteY1" fmla="*/ 0 h 627477"/>
              <a:gd name="connsiteX0" fmla="*/ 595972 w 595972"/>
              <a:gd name="connsiteY0" fmla="*/ 702497 h 702497"/>
              <a:gd name="connsiteX1" fmla="*/ 238758 w 595972"/>
              <a:gd name="connsiteY1" fmla="*/ 0 h 702497"/>
              <a:gd name="connsiteX0" fmla="*/ 574516 w 574516"/>
              <a:gd name="connsiteY0" fmla="*/ 702497 h 702497"/>
              <a:gd name="connsiteX1" fmla="*/ 217302 w 574516"/>
              <a:gd name="connsiteY1" fmla="*/ 0 h 702497"/>
              <a:gd name="connsiteX0" fmla="*/ 752964 w 752964"/>
              <a:gd name="connsiteY0" fmla="*/ 635812 h 635812"/>
              <a:gd name="connsiteX1" fmla="*/ 163393 w 752964"/>
              <a:gd name="connsiteY1" fmla="*/ 0 h 635812"/>
              <a:gd name="connsiteX0" fmla="*/ 797372 w 797372"/>
              <a:gd name="connsiteY0" fmla="*/ 635812 h 635812"/>
              <a:gd name="connsiteX1" fmla="*/ 207801 w 797372"/>
              <a:gd name="connsiteY1" fmla="*/ 0 h 635812"/>
              <a:gd name="connsiteX0" fmla="*/ 2519784 w 2519784"/>
              <a:gd name="connsiteY0" fmla="*/ 585799 h 585799"/>
              <a:gd name="connsiteX1" fmla="*/ 54782 w 2519784"/>
              <a:gd name="connsiteY1" fmla="*/ 0 h 585799"/>
              <a:gd name="connsiteX0" fmla="*/ 2465002 w 2465002"/>
              <a:gd name="connsiteY0" fmla="*/ 595013 h 595013"/>
              <a:gd name="connsiteX1" fmla="*/ 0 w 2465002"/>
              <a:gd name="connsiteY1" fmla="*/ 9214 h 595013"/>
              <a:gd name="connsiteX0" fmla="*/ 2996097 w 2996097"/>
              <a:gd name="connsiteY0" fmla="*/ 558178 h 558178"/>
              <a:gd name="connsiteX1" fmla="*/ 0 w 2996097"/>
              <a:gd name="connsiteY1" fmla="*/ 9890 h 55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96097" h="558178">
                <a:moveTo>
                  <a:pt x="2996097" y="558178"/>
                </a:moveTo>
                <a:cubicBezTo>
                  <a:pt x="2211668" y="373683"/>
                  <a:pt x="941677" y="-71768"/>
                  <a:pt x="0" y="989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3562955" y="5898758"/>
            <a:ext cx="518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exhaustive algorithm has no parameters</a:t>
            </a:r>
          </a:p>
        </p:txBody>
      </p:sp>
    </p:spTree>
    <p:extLst>
      <p:ext uri="{BB962C8B-B14F-4D97-AF65-F5344CB8AC3E}">
        <p14:creationId xmlns:p14="http://schemas.microsoft.com/office/powerpoint/2010/main" val="397154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26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scripts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7152"/>
          <a:stretch/>
        </p:blipFill>
        <p:spPr>
          <a:xfrm>
            <a:off x="3491880" y="3265881"/>
            <a:ext cx="5220072" cy="252028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3" y="3249824"/>
            <a:ext cx="2645863" cy="305949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260" y="5895794"/>
            <a:ext cx="3648100" cy="7015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51520" y="1196752"/>
            <a:ext cx="8784976" cy="1992036"/>
          </a:xfrm>
        </p:spPr>
        <p:txBody>
          <a:bodyPr>
            <a:normAutofit fontScale="92500"/>
          </a:bodyPr>
          <a:lstStyle/>
          <a:p>
            <a:r>
              <a:rPr lang="en-GB" sz="2800" dirty="0"/>
              <a:t>Process the raw simulation data to assess performance of the system under test</a:t>
            </a:r>
          </a:p>
          <a:p>
            <a:r>
              <a:rPr lang="en-GB" sz="2800" dirty="0"/>
              <a:t>Following example is from then water tank, the goal is to measure cumulative deviation of water level from a target</a:t>
            </a:r>
          </a:p>
        </p:txBody>
      </p:sp>
    </p:spTree>
    <p:extLst>
      <p:ext uri="{BB962C8B-B14F-4D97-AF65-F5344CB8AC3E}">
        <p14:creationId xmlns:p14="http://schemas.microsoft.com/office/powerpoint/2010/main" val="35609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27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scripts - common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48"/>
          <a:stretch/>
        </p:blipFill>
        <p:spPr>
          <a:xfrm>
            <a:off x="179512" y="1168746"/>
            <a:ext cx="4896544" cy="506856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5292080" y="1123669"/>
            <a:ext cx="3744416" cy="532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Common section to all objective scripts</a:t>
            </a:r>
          </a:p>
          <a:p>
            <a:r>
              <a:rPr lang="en-GB" sz="2800" dirty="0"/>
              <a:t>Processes 3 common arguments</a:t>
            </a:r>
          </a:p>
          <a:p>
            <a:pPr lvl="1"/>
            <a:r>
              <a:rPr lang="en-GB" sz="2400" dirty="0"/>
              <a:t>[1] Path to results</a:t>
            </a:r>
          </a:p>
          <a:p>
            <a:pPr lvl="1"/>
            <a:r>
              <a:rPr lang="en-GB" sz="2400" dirty="0"/>
              <a:t>[2] Objective ID</a:t>
            </a:r>
          </a:p>
          <a:p>
            <a:pPr lvl="1"/>
            <a:r>
              <a:rPr lang="en-GB" sz="2400" dirty="0"/>
              <a:t>[3] Scenario ID</a:t>
            </a:r>
          </a:p>
          <a:p>
            <a:r>
              <a:rPr lang="en-GB" sz="2800" dirty="0"/>
              <a:t>Provides helper functions to find the required data and write results to </a:t>
            </a:r>
            <a:r>
              <a:rPr lang="en-GB" sz="2800" dirty="0" err="1"/>
              <a:t>objectives.json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193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28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scripts - specific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629" r="3212"/>
          <a:stretch/>
        </p:blipFill>
        <p:spPr>
          <a:xfrm>
            <a:off x="107504" y="1844824"/>
            <a:ext cx="4824536" cy="313064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5004048" y="1411701"/>
            <a:ext cx="4032448" cy="5041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Objective specific section </a:t>
            </a:r>
          </a:p>
          <a:p>
            <a:r>
              <a:rPr lang="en-GB" sz="2800" dirty="0"/>
              <a:t>Processes objective specific arguments</a:t>
            </a:r>
          </a:p>
          <a:p>
            <a:pPr lvl="1"/>
            <a:r>
              <a:rPr lang="en-GB" sz="2400" dirty="0"/>
              <a:t>[4] Level Column ID</a:t>
            </a:r>
          </a:p>
          <a:p>
            <a:pPr lvl="1"/>
            <a:r>
              <a:rPr lang="en-GB" sz="2400" dirty="0"/>
              <a:t>[5] Target level</a:t>
            </a:r>
          </a:p>
          <a:p>
            <a:r>
              <a:rPr lang="en-GB" sz="2800" dirty="0"/>
              <a:t>Computes the value of the objective</a:t>
            </a:r>
          </a:p>
          <a:p>
            <a:r>
              <a:rPr lang="en-GB" sz="2800" dirty="0"/>
              <a:t>Writes the objective value to </a:t>
            </a:r>
            <a:r>
              <a:rPr lang="en-GB" sz="2800" dirty="0" err="1"/>
              <a:t>objectives.json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03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29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scripts - scenarios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53721"/>
            <a:ext cx="2072777" cy="312760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reeform: Shape 7"/>
          <p:cNvSpPr/>
          <p:nvPr/>
        </p:nvSpPr>
        <p:spPr>
          <a:xfrm>
            <a:off x="2227530" y="4322131"/>
            <a:ext cx="1061155" cy="2082799"/>
          </a:xfrm>
          <a:custGeom>
            <a:avLst/>
            <a:gdLst>
              <a:gd name="connsiteX0" fmla="*/ 0 w 2116666"/>
              <a:gd name="connsiteY0" fmla="*/ 0 h 1066800"/>
              <a:gd name="connsiteX1" fmla="*/ 2116666 w 2116666"/>
              <a:gd name="connsiteY1" fmla="*/ 378178 h 1066800"/>
              <a:gd name="connsiteX2" fmla="*/ 508000 w 2116666"/>
              <a:gd name="connsiteY2" fmla="*/ 1066800 h 1066800"/>
              <a:gd name="connsiteX3" fmla="*/ 468488 w 2116666"/>
              <a:gd name="connsiteY3" fmla="*/ 1010355 h 1066800"/>
              <a:gd name="connsiteX4" fmla="*/ 0 w 2116666"/>
              <a:gd name="connsiteY4" fmla="*/ 0 h 1066800"/>
              <a:gd name="connsiteX0" fmla="*/ 0 w 2754489"/>
              <a:gd name="connsiteY0" fmla="*/ 0 h 1066800"/>
              <a:gd name="connsiteX1" fmla="*/ 2754489 w 2754489"/>
              <a:gd name="connsiteY1" fmla="*/ 936978 h 1066800"/>
              <a:gd name="connsiteX2" fmla="*/ 508000 w 2754489"/>
              <a:gd name="connsiteY2" fmla="*/ 1066800 h 1066800"/>
              <a:gd name="connsiteX3" fmla="*/ 468488 w 2754489"/>
              <a:gd name="connsiteY3" fmla="*/ 1010355 h 1066800"/>
              <a:gd name="connsiteX4" fmla="*/ 0 w 2754489"/>
              <a:gd name="connsiteY4" fmla="*/ 0 h 1066800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468488 w 2754489"/>
              <a:gd name="connsiteY3" fmla="*/ 1010355 h 2410178"/>
              <a:gd name="connsiteX4" fmla="*/ 0 w 2754489"/>
              <a:gd name="connsiteY4" fmla="*/ 0 h 2410178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0 w 2754489"/>
              <a:gd name="connsiteY3" fmla="*/ 0 h 2410178"/>
              <a:gd name="connsiteX0" fmla="*/ 0 w 2754489"/>
              <a:gd name="connsiteY0" fmla="*/ 0 h 2365022"/>
              <a:gd name="connsiteX1" fmla="*/ 2754489 w 2754489"/>
              <a:gd name="connsiteY1" fmla="*/ 936978 h 2365022"/>
              <a:gd name="connsiteX2" fmla="*/ 1450622 w 2754489"/>
              <a:gd name="connsiteY2" fmla="*/ 2365022 h 2365022"/>
              <a:gd name="connsiteX3" fmla="*/ 0 w 2754489"/>
              <a:gd name="connsiteY3" fmla="*/ 0 h 2365022"/>
              <a:gd name="connsiteX0" fmla="*/ 0 w 3358444"/>
              <a:gd name="connsiteY0" fmla="*/ 0 h 2365022"/>
              <a:gd name="connsiteX1" fmla="*/ 3358444 w 3358444"/>
              <a:gd name="connsiteY1" fmla="*/ 310444 h 2365022"/>
              <a:gd name="connsiteX2" fmla="*/ 1450622 w 3358444"/>
              <a:gd name="connsiteY2" fmla="*/ 2365022 h 2365022"/>
              <a:gd name="connsiteX3" fmla="*/ 0 w 3358444"/>
              <a:gd name="connsiteY3" fmla="*/ 0 h 2365022"/>
              <a:gd name="connsiteX0" fmla="*/ 0 w 2952044"/>
              <a:gd name="connsiteY0" fmla="*/ 745068 h 2054578"/>
              <a:gd name="connsiteX1" fmla="*/ 2952044 w 2952044"/>
              <a:gd name="connsiteY1" fmla="*/ 0 h 2054578"/>
              <a:gd name="connsiteX2" fmla="*/ 1044222 w 2952044"/>
              <a:gd name="connsiteY2" fmla="*/ 2054578 h 2054578"/>
              <a:gd name="connsiteX3" fmla="*/ 0 w 2952044"/>
              <a:gd name="connsiteY3" fmla="*/ 745068 h 2054578"/>
              <a:gd name="connsiteX0" fmla="*/ 0 w 1044222"/>
              <a:gd name="connsiteY0" fmla="*/ 739423 h 2048933"/>
              <a:gd name="connsiteX1" fmla="*/ 1044222 w 1044222"/>
              <a:gd name="connsiteY1" fmla="*/ 0 h 2048933"/>
              <a:gd name="connsiteX2" fmla="*/ 1044222 w 1044222"/>
              <a:gd name="connsiteY2" fmla="*/ 2048933 h 2048933"/>
              <a:gd name="connsiteX3" fmla="*/ 0 w 1044222"/>
              <a:gd name="connsiteY3" fmla="*/ 739423 h 2048933"/>
              <a:gd name="connsiteX0" fmla="*/ 0 w 1049867"/>
              <a:gd name="connsiteY0" fmla="*/ 541867 h 1851377"/>
              <a:gd name="connsiteX1" fmla="*/ 1049867 w 1049867"/>
              <a:gd name="connsiteY1" fmla="*/ 0 h 1851377"/>
              <a:gd name="connsiteX2" fmla="*/ 1044222 w 1049867"/>
              <a:gd name="connsiteY2" fmla="*/ 1851377 h 1851377"/>
              <a:gd name="connsiteX3" fmla="*/ 0 w 1049867"/>
              <a:gd name="connsiteY3" fmla="*/ 541867 h 1851377"/>
              <a:gd name="connsiteX0" fmla="*/ 0 w 1049867"/>
              <a:gd name="connsiteY0" fmla="*/ 541867 h 2082799"/>
              <a:gd name="connsiteX1" fmla="*/ 1049867 w 1049867"/>
              <a:gd name="connsiteY1" fmla="*/ 0 h 2082799"/>
              <a:gd name="connsiteX2" fmla="*/ 1038577 w 1049867"/>
              <a:gd name="connsiteY2" fmla="*/ 2082799 h 2082799"/>
              <a:gd name="connsiteX3" fmla="*/ 0 w 1049867"/>
              <a:gd name="connsiteY3" fmla="*/ 541867 h 2082799"/>
              <a:gd name="connsiteX0" fmla="*/ 0 w 1061155"/>
              <a:gd name="connsiteY0" fmla="*/ 1236134 h 2082799"/>
              <a:gd name="connsiteX1" fmla="*/ 1061155 w 1061155"/>
              <a:gd name="connsiteY1" fmla="*/ 0 h 2082799"/>
              <a:gd name="connsiteX2" fmla="*/ 1049865 w 1061155"/>
              <a:gd name="connsiteY2" fmla="*/ 2082799 h 2082799"/>
              <a:gd name="connsiteX3" fmla="*/ 0 w 1061155"/>
              <a:gd name="connsiteY3" fmla="*/ 1236134 h 208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155" h="2082799">
                <a:moveTo>
                  <a:pt x="0" y="1236134"/>
                </a:moveTo>
                <a:lnTo>
                  <a:pt x="1061155" y="0"/>
                </a:lnTo>
                <a:cubicBezTo>
                  <a:pt x="1059273" y="617126"/>
                  <a:pt x="1051747" y="1465673"/>
                  <a:pt x="1049865" y="2082799"/>
                </a:cubicBezTo>
                <a:lnTo>
                  <a:pt x="0" y="1236134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358" y="4338057"/>
            <a:ext cx="1895742" cy="20432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Freeform: Shape 8"/>
          <p:cNvSpPr/>
          <p:nvPr/>
        </p:nvSpPr>
        <p:spPr>
          <a:xfrm>
            <a:off x="4319501" y="4542254"/>
            <a:ext cx="2844799" cy="1817511"/>
          </a:xfrm>
          <a:custGeom>
            <a:avLst/>
            <a:gdLst>
              <a:gd name="connsiteX0" fmla="*/ 0 w 2116666"/>
              <a:gd name="connsiteY0" fmla="*/ 0 h 1066800"/>
              <a:gd name="connsiteX1" fmla="*/ 2116666 w 2116666"/>
              <a:gd name="connsiteY1" fmla="*/ 378178 h 1066800"/>
              <a:gd name="connsiteX2" fmla="*/ 508000 w 2116666"/>
              <a:gd name="connsiteY2" fmla="*/ 1066800 h 1066800"/>
              <a:gd name="connsiteX3" fmla="*/ 468488 w 2116666"/>
              <a:gd name="connsiteY3" fmla="*/ 1010355 h 1066800"/>
              <a:gd name="connsiteX4" fmla="*/ 0 w 2116666"/>
              <a:gd name="connsiteY4" fmla="*/ 0 h 1066800"/>
              <a:gd name="connsiteX0" fmla="*/ 0 w 2754489"/>
              <a:gd name="connsiteY0" fmla="*/ 0 h 1066800"/>
              <a:gd name="connsiteX1" fmla="*/ 2754489 w 2754489"/>
              <a:gd name="connsiteY1" fmla="*/ 936978 h 1066800"/>
              <a:gd name="connsiteX2" fmla="*/ 508000 w 2754489"/>
              <a:gd name="connsiteY2" fmla="*/ 1066800 h 1066800"/>
              <a:gd name="connsiteX3" fmla="*/ 468488 w 2754489"/>
              <a:gd name="connsiteY3" fmla="*/ 1010355 h 1066800"/>
              <a:gd name="connsiteX4" fmla="*/ 0 w 2754489"/>
              <a:gd name="connsiteY4" fmla="*/ 0 h 1066800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468488 w 2754489"/>
              <a:gd name="connsiteY3" fmla="*/ 1010355 h 2410178"/>
              <a:gd name="connsiteX4" fmla="*/ 0 w 2754489"/>
              <a:gd name="connsiteY4" fmla="*/ 0 h 2410178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0 w 2754489"/>
              <a:gd name="connsiteY3" fmla="*/ 0 h 2410178"/>
              <a:gd name="connsiteX0" fmla="*/ 0 w 4295422"/>
              <a:gd name="connsiteY0" fmla="*/ 0 h 2912534"/>
              <a:gd name="connsiteX1" fmla="*/ 4295422 w 4295422"/>
              <a:gd name="connsiteY1" fmla="*/ 1439334 h 2912534"/>
              <a:gd name="connsiteX2" fmla="*/ 2269066 w 4295422"/>
              <a:gd name="connsiteY2" fmla="*/ 2912534 h 2912534"/>
              <a:gd name="connsiteX3" fmla="*/ 0 w 4295422"/>
              <a:gd name="connsiteY3" fmla="*/ 0 h 2912534"/>
              <a:gd name="connsiteX0" fmla="*/ 0 w 2822222"/>
              <a:gd name="connsiteY0" fmla="*/ 0 h 2912534"/>
              <a:gd name="connsiteX1" fmla="*/ 2822222 w 2822222"/>
              <a:gd name="connsiteY1" fmla="*/ 1388534 h 2912534"/>
              <a:gd name="connsiteX2" fmla="*/ 2269066 w 2822222"/>
              <a:gd name="connsiteY2" fmla="*/ 2912534 h 2912534"/>
              <a:gd name="connsiteX3" fmla="*/ 0 w 2822222"/>
              <a:gd name="connsiteY3" fmla="*/ 0 h 2912534"/>
              <a:gd name="connsiteX0" fmla="*/ 0 w 2822222"/>
              <a:gd name="connsiteY0" fmla="*/ 0 h 2274711"/>
              <a:gd name="connsiteX1" fmla="*/ 2822222 w 2822222"/>
              <a:gd name="connsiteY1" fmla="*/ 1388534 h 2274711"/>
              <a:gd name="connsiteX2" fmla="*/ 1309511 w 2822222"/>
              <a:gd name="connsiteY2" fmla="*/ 2274711 h 2274711"/>
              <a:gd name="connsiteX3" fmla="*/ 0 w 2822222"/>
              <a:gd name="connsiteY3" fmla="*/ 0 h 2274711"/>
              <a:gd name="connsiteX0" fmla="*/ 0 w 2861733"/>
              <a:gd name="connsiteY0" fmla="*/ 0 h 2060222"/>
              <a:gd name="connsiteX1" fmla="*/ 2861733 w 2861733"/>
              <a:gd name="connsiteY1" fmla="*/ 1174045 h 2060222"/>
              <a:gd name="connsiteX2" fmla="*/ 1349022 w 2861733"/>
              <a:gd name="connsiteY2" fmla="*/ 2060222 h 2060222"/>
              <a:gd name="connsiteX3" fmla="*/ 0 w 2861733"/>
              <a:gd name="connsiteY3" fmla="*/ 0 h 2060222"/>
              <a:gd name="connsiteX0" fmla="*/ 0 w 2844799"/>
              <a:gd name="connsiteY0" fmla="*/ 0 h 2060222"/>
              <a:gd name="connsiteX1" fmla="*/ 2844799 w 2844799"/>
              <a:gd name="connsiteY1" fmla="*/ 914401 h 2060222"/>
              <a:gd name="connsiteX2" fmla="*/ 1349022 w 2844799"/>
              <a:gd name="connsiteY2" fmla="*/ 2060222 h 2060222"/>
              <a:gd name="connsiteX3" fmla="*/ 0 w 2844799"/>
              <a:gd name="connsiteY3" fmla="*/ 0 h 2060222"/>
              <a:gd name="connsiteX0" fmla="*/ 0 w 2844799"/>
              <a:gd name="connsiteY0" fmla="*/ 0 h 1817511"/>
              <a:gd name="connsiteX1" fmla="*/ 2844799 w 2844799"/>
              <a:gd name="connsiteY1" fmla="*/ 914401 h 1817511"/>
              <a:gd name="connsiteX2" fmla="*/ 1349022 w 2844799"/>
              <a:gd name="connsiteY2" fmla="*/ 1817511 h 1817511"/>
              <a:gd name="connsiteX3" fmla="*/ 0 w 2844799"/>
              <a:gd name="connsiteY3" fmla="*/ 0 h 181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799" h="1817511">
                <a:moveTo>
                  <a:pt x="0" y="0"/>
                </a:moveTo>
                <a:lnTo>
                  <a:pt x="2844799" y="914401"/>
                </a:lnTo>
                <a:lnTo>
                  <a:pt x="1349022" y="18175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389" y="5445224"/>
            <a:ext cx="1512168" cy="91467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95536" y="1268223"/>
            <a:ext cx="8640959" cy="1152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If scenarios are used, their name is passed to the objective script so it may find any associated data files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8042" y="2420888"/>
            <a:ext cx="2601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Objective scripts are found in ‘</a:t>
            </a:r>
            <a:r>
              <a:rPr lang="en-GB" sz="1600" dirty="0" err="1"/>
              <a:t>userMetricScripts</a:t>
            </a:r>
            <a:r>
              <a:rPr lang="en-GB" sz="1600" dirty="0"/>
              <a:t>’ directory.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1840" y="2852936"/>
            <a:ext cx="3024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Line follower robot has a scenario called ‘</a:t>
            </a:r>
            <a:r>
              <a:rPr lang="en-GB" sz="1600" dirty="0" err="1"/>
              <a:t>studentMap</a:t>
            </a:r>
            <a:r>
              <a:rPr lang="en-GB" sz="1600" dirty="0"/>
              <a:t>’, so there is a directory with that name </a:t>
            </a:r>
            <a:r>
              <a:rPr lang="en-GB" sz="1600" dirty="0" err="1"/>
              <a:t>withing</a:t>
            </a:r>
            <a:r>
              <a:rPr lang="en-GB" sz="1600" dirty="0"/>
              <a:t> ‘</a:t>
            </a:r>
            <a:r>
              <a:rPr lang="en-GB" sz="1600" dirty="0" err="1"/>
              <a:t>userMetricScripts</a:t>
            </a:r>
            <a:r>
              <a:rPr lang="en-GB" sz="1600" dirty="0"/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2161" y="3515524"/>
            <a:ext cx="3024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Objectives that need scenario specific data may look in this directory for the required data files.  E.g. map1px.csv contains map data needed to calculate cross track error</a:t>
            </a:r>
          </a:p>
        </p:txBody>
      </p:sp>
    </p:spTree>
    <p:extLst>
      <p:ext uri="{BB962C8B-B14F-4D97-AF65-F5344CB8AC3E}">
        <p14:creationId xmlns:p14="http://schemas.microsoft.com/office/powerpoint/2010/main" val="22238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Follower Robot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0812" y="1916833"/>
            <a:ext cx="3096344" cy="3096344"/>
          </a:xfrm>
          <a:prstGeom prst="rect">
            <a:avLst/>
          </a:prstGeom>
          <a:noFill/>
          <a:ln w="15875">
            <a:solidFill>
              <a:srgbClr val="0093DD"/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23901" y="1700808"/>
            <a:ext cx="4928220" cy="41764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marL="241300" lvl="0" indent="-241300" defTabSz="642938" eaLnBrk="0" hangingPunct="0">
              <a:lnSpc>
                <a:spcPct val="100000"/>
              </a:lnSpc>
              <a:buClr>
                <a:srgbClr val="000000"/>
              </a:buClr>
              <a:buFont typeface="Arial" pitchFamily="34" charset="0"/>
              <a:buChar char="•"/>
            </a:pPr>
            <a:r>
              <a:rPr lang="en-GB" sz="2000" kern="0" dirty="0">
                <a:solidFill>
                  <a:srgbClr val="000000"/>
                </a:solidFill>
                <a:ea typeface="ＭＳ Ｐゴシック" charset="0"/>
              </a:rPr>
              <a:t>Small robot with:</a:t>
            </a:r>
          </a:p>
          <a:p>
            <a:pPr marL="522288" lvl="1" indent="-201613" defTabSz="642938" eaLnBrk="0" hangingPunct="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Tx/>
              <a:buChar char="•"/>
            </a:pPr>
            <a:r>
              <a:rPr lang="en-GB" sz="1800" kern="0" dirty="0">
                <a:solidFill>
                  <a:srgbClr val="000000"/>
                </a:solidFill>
                <a:ea typeface="ＭＳ Ｐゴシック" charset="0"/>
              </a:rPr>
              <a:t>Two wheels with servos </a:t>
            </a:r>
          </a:p>
          <a:p>
            <a:pPr marL="522288" lvl="1" indent="-201613" defTabSz="642938" eaLnBrk="0" hangingPunct="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Tx/>
              <a:buChar char="•"/>
            </a:pPr>
            <a:r>
              <a:rPr lang="en-GB" kern="0" dirty="0">
                <a:solidFill>
                  <a:srgbClr val="000000"/>
                </a:solidFill>
                <a:ea typeface="ＭＳ Ｐゴシック" charset="0"/>
              </a:rPr>
              <a:t>Two</a:t>
            </a:r>
            <a:r>
              <a:rPr lang="en-GB" sz="1800" kern="0" dirty="0">
                <a:solidFill>
                  <a:srgbClr val="000000"/>
                </a:solidFill>
                <a:ea typeface="ＭＳ Ｐゴシック" charset="0"/>
              </a:rPr>
              <a:t> wheel encoders</a:t>
            </a:r>
          </a:p>
          <a:p>
            <a:pPr marL="522288" lvl="1" indent="-201613" defTabSz="642938" eaLnBrk="0" hangingPunct="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Tx/>
              <a:buChar char="•"/>
            </a:pPr>
            <a:r>
              <a:rPr lang="en-GB" sz="1800" kern="0" dirty="0">
                <a:solidFill>
                  <a:srgbClr val="000000"/>
                </a:solidFill>
                <a:ea typeface="ＭＳ Ｐゴシック" charset="0"/>
              </a:rPr>
              <a:t>Two infrared sensors</a:t>
            </a:r>
            <a:endParaRPr lang="en-GB" sz="2000" kern="0" dirty="0">
              <a:ea typeface="ＭＳ Ｐゴシック" charset="0"/>
              <a:sym typeface="Arial" pitchFamily="34" charset="0"/>
            </a:endParaRPr>
          </a:p>
          <a:p>
            <a:pPr marL="65088" indent="-201613" defTabSz="642938" eaLnBrk="0" hangingPunct="0">
              <a:spcBef>
                <a:spcPts val="425"/>
              </a:spcBef>
              <a:buClr>
                <a:srgbClr val="000000"/>
              </a:buClr>
              <a:buFontTx/>
              <a:buChar char="•"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charset="0"/>
                <a:cs typeface="ＭＳ Ｐゴシック" charset="0"/>
                <a:sym typeface="Arial" pitchFamily="34" charset="0"/>
              </a:rPr>
              <a:t>Goal:</a:t>
            </a:r>
          </a:p>
          <a:p>
            <a:pPr marL="522288" lvl="1" indent="-201613" defTabSz="642938" eaLnBrk="0" hangingPunct="0">
              <a:spcBef>
                <a:spcPts val="425"/>
              </a:spcBef>
              <a:buClr>
                <a:srgbClr val="000000"/>
              </a:buClr>
              <a:buFontTx/>
              <a:buChar char="•"/>
            </a:pPr>
            <a:r>
              <a:rPr lang="en-GB" sz="2000" kern="0" dirty="0">
                <a:ea typeface="ＭＳ Ｐゴシック" charset="0"/>
                <a:cs typeface="ＭＳ Ｐゴシック" charset="0"/>
                <a:sym typeface="Arial" pitchFamily="34" charset="0"/>
              </a:rPr>
              <a:t>Use the sensors to follow the line</a:t>
            </a:r>
          </a:p>
          <a:p>
            <a:pPr marL="522288" lvl="1" indent="-201613" defTabSz="642938" eaLnBrk="0" hangingPunct="0">
              <a:spcBef>
                <a:spcPts val="425"/>
              </a:spcBef>
              <a:buClr>
                <a:srgbClr val="000000"/>
              </a:buClr>
              <a:buFontTx/>
              <a:buChar char="•"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charset="0"/>
                <a:cs typeface="ＭＳ Ｐゴシック" charset="0"/>
                <a:sym typeface="Arial" pitchFamily="34" charset="0"/>
              </a:rPr>
              <a:t>Handle</a:t>
            </a:r>
            <a:r>
              <a:rPr kumimoji="0" lang="en-GB" sz="200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ＭＳ Ｐゴシック" charset="0"/>
                <a:cs typeface="ＭＳ Ｐゴシック" charset="0"/>
                <a:sym typeface="Arial" pitchFamily="34" charset="0"/>
              </a:rPr>
              <a:t> a single sensor failure</a:t>
            </a:r>
            <a:endParaRPr kumimoji="0" lang="en-GB" sz="20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ＭＳ Ｐゴシック" charset="0"/>
              <a:cs typeface="ＭＳ Ｐゴシック" charset="0"/>
              <a:sym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072253" y="3128219"/>
            <a:ext cx="1423510" cy="3285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26517" y="1393261"/>
            <a:ext cx="2578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Wheels and servo motors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292080" y="5254636"/>
            <a:ext cx="16206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Wheel encoder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912716" y="5707879"/>
            <a:ext cx="16912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Infrared sensors</a:t>
            </a:r>
          </a:p>
        </p:txBody>
      </p:sp>
      <p:cxnSp>
        <p:nvCxnSpPr>
          <p:cNvPr id="11" name="Straight Connector 16"/>
          <p:cNvCxnSpPr>
            <a:cxnSpLocks noChangeShapeType="1"/>
          </p:cNvCxnSpPr>
          <p:nvPr/>
        </p:nvCxnSpPr>
        <p:spPr bwMode="auto">
          <a:xfrm flipH="1" flipV="1">
            <a:off x="7629181" y="4581128"/>
            <a:ext cx="79863" cy="1129456"/>
          </a:xfrm>
          <a:prstGeom prst="line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none"/>
          </a:ln>
        </p:spPr>
      </p:cxnSp>
      <p:cxnSp>
        <p:nvCxnSpPr>
          <p:cNvPr id="12" name="Straight Connector 18"/>
          <p:cNvCxnSpPr>
            <a:cxnSpLocks noChangeShapeType="1"/>
            <a:stCxn id="9" idx="0"/>
          </p:cNvCxnSpPr>
          <p:nvPr/>
        </p:nvCxnSpPr>
        <p:spPr bwMode="auto">
          <a:xfrm flipV="1">
            <a:off x="6102398" y="3326244"/>
            <a:ext cx="434109" cy="1928392"/>
          </a:xfrm>
          <a:prstGeom prst="line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arrow"/>
          </a:ln>
        </p:spPr>
      </p:cxnSp>
      <p:cxnSp>
        <p:nvCxnSpPr>
          <p:cNvPr id="13" name="Straight Connector 20"/>
          <p:cNvCxnSpPr>
            <a:cxnSpLocks noChangeShapeType="1"/>
          </p:cNvCxnSpPr>
          <p:nvPr/>
        </p:nvCxnSpPr>
        <p:spPr bwMode="auto">
          <a:xfrm flipH="1">
            <a:off x="6241402" y="1758402"/>
            <a:ext cx="328705" cy="1326383"/>
          </a:xfrm>
          <a:prstGeom prst="line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arrow"/>
          </a:ln>
        </p:spPr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208306" y="4934275"/>
            <a:ext cx="160653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Example path</a:t>
            </a:r>
          </a:p>
        </p:txBody>
      </p:sp>
      <p:cxnSp>
        <p:nvCxnSpPr>
          <p:cNvPr id="15" name="Straight Connector 16"/>
          <p:cNvCxnSpPr>
            <a:cxnSpLocks noChangeShapeType="1"/>
          </p:cNvCxnSpPr>
          <p:nvPr/>
        </p:nvCxnSpPr>
        <p:spPr bwMode="auto">
          <a:xfrm flipH="1" flipV="1">
            <a:off x="7616627" y="4293097"/>
            <a:ext cx="12554" cy="288031"/>
          </a:xfrm>
          <a:prstGeom prst="line">
            <a:avLst/>
          </a:prstGeom>
          <a:noFill/>
          <a:ln w="25400" algn="ctr">
            <a:solidFill>
              <a:srgbClr val="00B0F0"/>
            </a:solidFill>
            <a:prstDash val="sysDot"/>
            <a:round/>
            <a:headEnd/>
            <a:tailEnd type="arrow"/>
          </a:ln>
        </p:spPr>
      </p:cxnSp>
      <p:cxnSp>
        <p:nvCxnSpPr>
          <p:cNvPr id="16" name="Straight Connector 16"/>
          <p:cNvCxnSpPr>
            <a:cxnSpLocks noChangeShapeType="1"/>
          </p:cNvCxnSpPr>
          <p:nvPr/>
        </p:nvCxnSpPr>
        <p:spPr bwMode="auto">
          <a:xfrm flipV="1">
            <a:off x="7776881" y="4365104"/>
            <a:ext cx="55770" cy="1345480"/>
          </a:xfrm>
          <a:prstGeom prst="line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none"/>
          </a:ln>
        </p:spPr>
      </p:cxn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V="1">
            <a:off x="7832651" y="4149082"/>
            <a:ext cx="0" cy="216022"/>
          </a:xfrm>
          <a:prstGeom prst="line">
            <a:avLst/>
          </a:prstGeom>
          <a:noFill/>
          <a:ln w="25400" algn="ctr">
            <a:solidFill>
              <a:srgbClr val="00B0F0"/>
            </a:solidFill>
            <a:prstDash val="sysDot"/>
            <a:round/>
            <a:headEnd/>
            <a:tailEnd type="arrow"/>
          </a:ln>
        </p:spPr>
      </p:cxnSp>
      <p:cxnSp>
        <p:nvCxnSpPr>
          <p:cNvPr id="18" name="Straight Connector 16"/>
          <p:cNvCxnSpPr>
            <a:cxnSpLocks noChangeShapeType="1"/>
          </p:cNvCxnSpPr>
          <p:nvPr/>
        </p:nvCxnSpPr>
        <p:spPr bwMode="auto">
          <a:xfrm flipH="1" flipV="1">
            <a:off x="6678471" y="1762593"/>
            <a:ext cx="102734" cy="152071"/>
          </a:xfrm>
          <a:prstGeom prst="line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none"/>
          </a:ln>
        </p:spPr>
      </p:cxnSp>
      <p:cxnSp>
        <p:nvCxnSpPr>
          <p:cNvPr id="19" name="Straight Connector 16"/>
          <p:cNvCxnSpPr>
            <a:cxnSpLocks noChangeShapeType="1"/>
          </p:cNvCxnSpPr>
          <p:nvPr/>
        </p:nvCxnSpPr>
        <p:spPr bwMode="auto">
          <a:xfrm>
            <a:off x="6772996" y="1916832"/>
            <a:ext cx="604748" cy="1008111"/>
          </a:xfrm>
          <a:prstGeom prst="line">
            <a:avLst/>
          </a:prstGeom>
          <a:noFill/>
          <a:ln w="25400" algn="ctr">
            <a:solidFill>
              <a:srgbClr val="00B0F0"/>
            </a:solidFill>
            <a:prstDash val="sysDot"/>
            <a:round/>
            <a:headEnd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23504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30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Ranking.json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908"/>
          <a:stretch/>
        </p:blipFill>
        <p:spPr>
          <a:xfrm>
            <a:off x="644685" y="1080120"/>
            <a:ext cx="2055107" cy="515719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915816" y="1412776"/>
            <a:ext cx="6120680" cy="48965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Used by the DSE scripts to…</a:t>
            </a:r>
          </a:p>
          <a:p>
            <a:r>
              <a:rPr lang="en-GB" dirty="0"/>
              <a:t>Record which simulations have been performed (‘simulations’ section)</a:t>
            </a:r>
          </a:p>
          <a:p>
            <a:r>
              <a:rPr lang="en-GB" dirty="0"/>
              <a:t>Store the ranking information for future processing and presentation (‘</a:t>
            </a:r>
            <a:r>
              <a:rPr lang="en-GB" dirty="0" err="1"/>
              <a:t>pareto</a:t>
            </a:r>
            <a:r>
              <a:rPr lang="en-GB" dirty="0"/>
              <a:t>’) section</a:t>
            </a:r>
          </a:p>
        </p:txBody>
      </p:sp>
    </p:spTree>
    <p:extLst>
      <p:ext uri="{BB962C8B-B14F-4D97-AF65-F5344CB8AC3E}">
        <p14:creationId xmlns:p14="http://schemas.microsoft.com/office/powerpoint/2010/main" val="661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31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Results.html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292080" y="1556792"/>
            <a:ext cx="3744416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Results of DSE presented:</a:t>
            </a:r>
          </a:p>
          <a:p>
            <a:r>
              <a:rPr lang="en-GB" sz="2400" dirty="0"/>
              <a:t>Graphically, each point represents the performance of a design.  The green points are the ‘non-dominated set’</a:t>
            </a:r>
          </a:p>
          <a:p>
            <a:r>
              <a:rPr lang="en-GB" sz="2400" dirty="0"/>
              <a:t>Numerically in a table, with rank on the left followed by the objective values and parameters used in each simulation.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4844391" cy="50951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50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32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7263"/>
          <a:stretch/>
        </p:blipFill>
        <p:spPr>
          <a:xfrm>
            <a:off x="261540" y="1916832"/>
            <a:ext cx="1584176" cy="23755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Freeform: Shape 29"/>
          <p:cNvSpPr/>
          <p:nvPr/>
        </p:nvSpPr>
        <p:spPr>
          <a:xfrm>
            <a:off x="804317" y="2025564"/>
            <a:ext cx="2748845" cy="2483556"/>
          </a:xfrm>
          <a:custGeom>
            <a:avLst/>
            <a:gdLst>
              <a:gd name="connsiteX0" fmla="*/ 0 w 2116666"/>
              <a:gd name="connsiteY0" fmla="*/ 0 h 1066800"/>
              <a:gd name="connsiteX1" fmla="*/ 2116666 w 2116666"/>
              <a:gd name="connsiteY1" fmla="*/ 378178 h 1066800"/>
              <a:gd name="connsiteX2" fmla="*/ 508000 w 2116666"/>
              <a:gd name="connsiteY2" fmla="*/ 1066800 h 1066800"/>
              <a:gd name="connsiteX3" fmla="*/ 468488 w 2116666"/>
              <a:gd name="connsiteY3" fmla="*/ 1010355 h 1066800"/>
              <a:gd name="connsiteX4" fmla="*/ 0 w 2116666"/>
              <a:gd name="connsiteY4" fmla="*/ 0 h 1066800"/>
              <a:gd name="connsiteX0" fmla="*/ 0 w 2754489"/>
              <a:gd name="connsiteY0" fmla="*/ 0 h 1066800"/>
              <a:gd name="connsiteX1" fmla="*/ 2754489 w 2754489"/>
              <a:gd name="connsiteY1" fmla="*/ 936978 h 1066800"/>
              <a:gd name="connsiteX2" fmla="*/ 508000 w 2754489"/>
              <a:gd name="connsiteY2" fmla="*/ 1066800 h 1066800"/>
              <a:gd name="connsiteX3" fmla="*/ 468488 w 2754489"/>
              <a:gd name="connsiteY3" fmla="*/ 1010355 h 1066800"/>
              <a:gd name="connsiteX4" fmla="*/ 0 w 2754489"/>
              <a:gd name="connsiteY4" fmla="*/ 0 h 1066800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468488 w 2754489"/>
              <a:gd name="connsiteY3" fmla="*/ 1010355 h 2410178"/>
              <a:gd name="connsiteX4" fmla="*/ 0 w 2754489"/>
              <a:gd name="connsiteY4" fmla="*/ 0 h 2410178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0 w 2754489"/>
              <a:gd name="connsiteY3" fmla="*/ 0 h 2410178"/>
              <a:gd name="connsiteX0" fmla="*/ 0 w 2765778"/>
              <a:gd name="connsiteY0" fmla="*/ 0 h 2410178"/>
              <a:gd name="connsiteX1" fmla="*/ 2765778 w 2765778"/>
              <a:gd name="connsiteY1" fmla="*/ 1642533 h 2410178"/>
              <a:gd name="connsiteX2" fmla="*/ 728133 w 2765778"/>
              <a:gd name="connsiteY2" fmla="*/ 2410178 h 2410178"/>
              <a:gd name="connsiteX3" fmla="*/ 0 w 2765778"/>
              <a:gd name="connsiteY3" fmla="*/ 0 h 2410178"/>
              <a:gd name="connsiteX0" fmla="*/ 0 w 2765778"/>
              <a:gd name="connsiteY0" fmla="*/ 0 h 3110089"/>
              <a:gd name="connsiteX1" fmla="*/ 2765778 w 2765778"/>
              <a:gd name="connsiteY1" fmla="*/ 1642533 h 3110089"/>
              <a:gd name="connsiteX2" fmla="*/ 711200 w 2765778"/>
              <a:gd name="connsiteY2" fmla="*/ 3110089 h 3110089"/>
              <a:gd name="connsiteX3" fmla="*/ 0 w 2765778"/>
              <a:gd name="connsiteY3" fmla="*/ 0 h 3110089"/>
              <a:gd name="connsiteX0" fmla="*/ 0 w 2748845"/>
              <a:gd name="connsiteY0" fmla="*/ 0 h 2483556"/>
              <a:gd name="connsiteX1" fmla="*/ 2748845 w 2748845"/>
              <a:gd name="connsiteY1" fmla="*/ 1016000 h 2483556"/>
              <a:gd name="connsiteX2" fmla="*/ 694267 w 2748845"/>
              <a:gd name="connsiteY2" fmla="*/ 2483556 h 2483556"/>
              <a:gd name="connsiteX3" fmla="*/ 0 w 2748845"/>
              <a:gd name="connsiteY3" fmla="*/ 0 h 248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8845" h="2483556">
                <a:moveTo>
                  <a:pt x="0" y="0"/>
                </a:moveTo>
                <a:lnTo>
                  <a:pt x="2748845" y="1016000"/>
                </a:lnTo>
                <a:lnTo>
                  <a:pt x="694267" y="248355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1145"/>
          <a:stretch/>
        </p:blipFill>
        <p:spPr>
          <a:xfrm>
            <a:off x="1533293" y="3018480"/>
            <a:ext cx="2016224" cy="14906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Freeform: Shape 30"/>
          <p:cNvSpPr/>
          <p:nvPr/>
        </p:nvSpPr>
        <p:spPr>
          <a:xfrm>
            <a:off x="2778357" y="3666894"/>
            <a:ext cx="2404534" cy="1202266"/>
          </a:xfrm>
          <a:custGeom>
            <a:avLst/>
            <a:gdLst>
              <a:gd name="connsiteX0" fmla="*/ 0 w 2116666"/>
              <a:gd name="connsiteY0" fmla="*/ 0 h 1066800"/>
              <a:gd name="connsiteX1" fmla="*/ 2116666 w 2116666"/>
              <a:gd name="connsiteY1" fmla="*/ 378178 h 1066800"/>
              <a:gd name="connsiteX2" fmla="*/ 508000 w 2116666"/>
              <a:gd name="connsiteY2" fmla="*/ 1066800 h 1066800"/>
              <a:gd name="connsiteX3" fmla="*/ 468488 w 2116666"/>
              <a:gd name="connsiteY3" fmla="*/ 1010355 h 1066800"/>
              <a:gd name="connsiteX4" fmla="*/ 0 w 2116666"/>
              <a:gd name="connsiteY4" fmla="*/ 0 h 1066800"/>
              <a:gd name="connsiteX0" fmla="*/ 0 w 2754489"/>
              <a:gd name="connsiteY0" fmla="*/ 0 h 1066800"/>
              <a:gd name="connsiteX1" fmla="*/ 2754489 w 2754489"/>
              <a:gd name="connsiteY1" fmla="*/ 936978 h 1066800"/>
              <a:gd name="connsiteX2" fmla="*/ 508000 w 2754489"/>
              <a:gd name="connsiteY2" fmla="*/ 1066800 h 1066800"/>
              <a:gd name="connsiteX3" fmla="*/ 468488 w 2754489"/>
              <a:gd name="connsiteY3" fmla="*/ 1010355 h 1066800"/>
              <a:gd name="connsiteX4" fmla="*/ 0 w 2754489"/>
              <a:gd name="connsiteY4" fmla="*/ 0 h 1066800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468488 w 2754489"/>
              <a:gd name="connsiteY3" fmla="*/ 1010355 h 2410178"/>
              <a:gd name="connsiteX4" fmla="*/ 0 w 2754489"/>
              <a:gd name="connsiteY4" fmla="*/ 0 h 2410178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0 w 2754489"/>
              <a:gd name="connsiteY3" fmla="*/ 0 h 2410178"/>
              <a:gd name="connsiteX0" fmla="*/ 276578 w 2026356"/>
              <a:gd name="connsiteY0" fmla="*/ 0 h 1969912"/>
              <a:gd name="connsiteX1" fmla="*/ 2026356 w 2026356"/>
              <a:gd name="connsiteY1" fmla="*/ 496712 h 1969912"/>
              <a:gd name="connsiteX2" fmla="*/ 0 w 2026356"/>
              <a:gd name="connsiteY2" fmla="*/ 1969912 h 1969912"/>
              <a:gd name="connsiteX3" fmla="*/ 276578 w 2026356"/>
              <a:gd name="connsiteY3" fmla="*/ 0 h 1969912"/>
              <a:gd name="connsiteX0" fmla="*/ 276578 w 2737556"/>
              <a:gd name="connsiteY0" fmla="*/ 0 h 1969912"/>
              <a:gd name="connsiteX1" fmla="*/ 2737556 w 2737556"/>
              <a:gd name="connsiteY1" fmla="*/ 265289 h 1969912"/>
              <a:gd name="connsiteX2" fmla="*/ 0 w 2737556"/>
              <a:gd name="connsiteY2" fmla="*/ 1969912 h 1969912"/>
              <a:gd name="connsiteX3" fmla="*/ 276578 w 2737556"/>
              <a:gd name="connsiteY3" fmla="*/ 0 h 1969912"/>
              <a:gd name="connsiteX0" fmla="*/ 0 w 2460978"/>
              <a:gd name="connsiteY0" fmla="*/ 0 h 1371601"/>
              <a:gd name="connsiteX1" fmla="*/ 2460978 w 2460978"/>
              <a:gd name="connsiteY1" fmla="*/ 265289 h 1371601"/>
              <a:gd name="connsiteX2" fmla="*/ 671689 w 2460978"/>
              <a:gd name="connsiteY2" fmla="*/ 1371601 h 1371601"/>
              <a:gd name="connsiteX3" fmla="*/ 0 w 2460978"/>
              <a:gd name="connsiteY3" fmla="*/ 0 h 1371601"/>
              <a:gd name="connsiteX0" fmla="*/ 0 w 2444045"/>
              <a:gd name="connsiteY0" fmla="*/ 0 h 1371601"/>
              <a:gd name="connsiteX1" fmla="*/ 2444045 w 2444045"/>
              <a:gd name="connsiteY1" fmla="*/ 835378 h 1371601"/>
              <a:gd name="connsiteX2" fmla="*/ 671689 w 2444045"/>
              <a:gd name="connsiteY2" fmla="*/ 1371601 h 1371601"/>
              <a:gd name="connsiteX3" fmla="*/ 0 w 2444045"/>
              <a:gd name="connsiteY3" fmla="*/ 0 h 1371601"/>
              <a:gd name="connsiteX0" fmla="*/ 0 w 2444045"/>
              <a:gd name="connsiteY0" fmla="*/ 0 h 1907823"/>
              <a:gd name="connsiteX1" fmla="*/ 2444045 w 2444045"/>
              <a:gd name="connsiteY1" fmla="*/ 835378 h 1907823"/>
              <a:gd name="connsiteX2" fmla="*/ 694267 w 2444045"/>
              <a:gd name="connsiteY2" fmla="*/ 1907823 h 1907823"/>
              <a:gd name="connsiteX3" fmla="*/ 0 w 2444045"/>
              <a:gd name="connsiteY3" fmla="*/ 0 h 1907823"/>
              <a:gd name="connsiteX0" fmla="*/ 0 w 2393245"/>
              <a:gd name="connsiteY0" fmla="*/ 0 h 1089378"/>
              <a:gd name="connsiteX1" fmla="*/ 2393245 w 2393245"/>
              <a:gd name="connsiteY1" fmla="*/ 16933 h 1089378"/>
              <a:gd name="connsiteX2" fmla="*/ 643467 w 2393245"/>
              <a:gd name="connsiteY2" fmla="*/ 1089378 h 1089378"/>
              <a:gd name="connsiteX3" fmla="*/ 0 w 2393245"/>
              <a:gd name="connsiteY3" fmla="*/ 0 h 1089378"/>
              <a:gd name="connsiteX0" fmla="*/ 0 w 2415823"/>
              <a:gd name="connsiteY0" fmla="*/ 56444 h 1145822"/>
              <a:gd name="connsiteX1" fmla="*/ 2415823 w 2415823"/>
              <a:gd name="connsiteY1" fmla="*/ 0 h 1145822"/>
              <a:gd name="connsiteX2" fmla="*/ 643467 w 2415823"/>
              <a:gd name="connsiteY2" fmla="*/ 1145822 h 1145822"/>
              <a:gd name="connsiteX3" fmla="*/ 0 w 2415823"/>
              <a:gd name="connsiteY3" fmla="*/ 56444 h 1145822"/>
              <a:gd name="connsiteX0" fmla="*/ 0 w 2415823"/>
              <a:gd name="connsiteY0" fmla="*/ 56444 h 1100666"/>
              <a:gd name="connsiteX1" fmla="*/ 2415823 w 2415823"/>
              <a:gd name="connsiteY1" fmla="*/ 0 h 1100666"/>
              <a:gd name="connsiteX2" fmla="*/ 626533 w 2415823"/>
              <a:gd name="connsiteY2" fmla="*/ 1100666 h 1100666"/>
              <a:gd name="connsiteX3" fmla="*/ 0 w 2415823"/>
              <a:gd name="connsiteY3" fmla="*/ 56444 h 1100666"/>
              <a:gd name="connsiteX0" fmla="*/ 0 w 2404534"/>
              <a:gd name="connsiteY0" fmla="*/ 0 h 1202266"/>
              <a:gd name="connsiteX1" fmla="*/ 2404534 w 2404534"/>
              <a:gd name="connsiteY1" fmla="*/ 101600 h 1202266"/>
              <a:gd name="connsiteX2" fmla="*/ 615244 w 2404534"/>
              <a:gd name="connsiteY2" fmla="*/ 1202266 h 1202266"/>
              <a:gd name="connsiteX3" fmla="*/ 0 w 2404534"/>
              <a:gd name="connsiteY3" fmla="*/ 0 h 12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4534" h="1202266">
                <a:moveTo>
                  <a:pt x="0" y="0"/>
                </a:moveTo>
                <a:lnTo>
                  <a:pt x="2404534" y="101600"/>
                </a:lnTo>
                <a:lnTo>
                  <a:pt x="615244" y="12022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7394"/>
          <a:stretch/>
        </p:blipFill>
        <p:spPr>
          <a:xfrm>
            <a:off x="3406001" y="3789040"/>
            <a:ext cx="1775478" cy="10812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Freeform: Shape 31"/>
          <p:cNvSpPr/>
          <p:nvPr/>
        </p:nvSpPr>
        <p:spPr>
          <a:xfrm>
            <a:off x="4698341" y="4149080"/>
            <a:ext cx="2370665" cy="1185335"/>
          </a:xfrm>
          <a:custGeom>
            <a:avLst/>
            <a:gdLst>
              <a:gd name="connsiteX0" fmla="*/ 0 w 2116666"/>
              <a:gd name="connsiteY0" fmla="*/ 0 h 1066800"/>
              <a:gd name="connsiteX1" fmla="*/ 2116666 w 2116666"/>
              <a:gd name="connsiteY1" fmla="*/ 378178 h 1066800"/>
              <a:gd name="connsiteX2" fmla="*/ 508000 w 2116666"/>
              <a:gd name="connsiteY2" fmla="*/ 1066800 h 1066800"/>
              <a:gd name="connsiteX3" fmla="*/ 468488 w 2116666"/>
              <a:gd name="connsiteY3" fmla="*/ 1010355 h 1066800"/>
              <a:gd name="connsiteX4" fmla="*/ 0 w 2116666"/>
              <a:gd name="connsiteY4" fmla="*/ 0 h 1066800"/>
              <a:gd name="connsiteX0" fmla="*/ 0 w 2754489"/>
              <a:gd name="connsiteY0" fmla="*/ 0 h 1066800"/>
              <a:gd name="connsiteX1" fmla="*/ 2754489 w 2754489"/>
              <a:gd name="connsiteY1" fmla="*/ 936978 h 1066800"/>
              <a:gd name="connsiteX2" fmla="*/ 508000 w 2754489"/>
              <a:gd name="connsiteY2" fmla="*/ 1066800 h 1066800"/>
              <a:gd name="connsiteX3" fmla="*/ 468488 w 2754489"/>
              <a:gd name="connsiteY3" fmla="*/ 1010355 h 1066800"/>
              <a:gd name="connsiteX4" fmla="*/ 0 w 2754489"/>
              <a:gd name="connsiteY4" fmla="*/ 0 h 1066800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468488 w 2754489"/>
              <a:gd name="connsiteY3" fmla="*/ 1010355 h 2410178"/>
              <a:gd name="connsiteX4" fmla="*/ 0 w 2754489"/>
              <a:gd name="connsiteY4" fmla="*/ 0 h 2410178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0 w 2754489"/>
              <a:gd name="connsiteY3" fmla="*/ 0 h 2410178"/>
              <a:gd name="connsiteX0" fmla="*/ 445912 w 2026356"/>
              <a:gd name="connsiteY0" fmla="*/ 0 h 1540934"/>
              <a:gd name="connsiteX1" fmla="*/ 2026356 w 2026356"/>
              <a:gd name="connsiteY1" fmla="*/ 67734 h 1540934"/>
              <a:gd name="connsiteX2" fmla="*/ 0 w 2026356"/>
              <a:gd name="connsiteY2" fmla="*/ 1540934 h 1540934"/>
              <a:gd name="connsiteX3" fmla="*/ 445912 w 2026356"/>
              <a:gd name="connsiteY3" fmla="*/ 0 h 1540934"/>
              <a:gd name="connsiteX0" fmla="*/ 445912 w 2827867"/>
              <a:gd name="connsiteY0" fmla="*/ 0 h 1540934"/>
              <a:gd name="connsiteX1" fmla="*/ 2827867 w 2827867"/>
              <a:gd name="connsiteY1" fmla="*/ 197557 h 1540934"/>
              <a:gd name="connsiteX2" fmla="*/ 0 w 2827867"/>
              <a:gd name="connsiteY2" fmla="*/ 1540934 h 1540934"/>
              <a:gd name="connsiteX3" fmla="*/ 445912 w 2827867"/>
              <a:gd name="connsiteY3" fmla="*/ 0 h 1540934"/>
              <a:gd name="connsiteX0" fmla="*/ 0 w 2381955"/>
              <a:gd name="connsiteY0" fmla="*/ 0 h 1241778"/>
              <a:gd name="connsiteX1" fmla="*/ 2381955 w 2381955"/>
              <a:gd name="connsiteY1" fmla="*/ 197557 h 1241778"/>
              <a:gd name="connsiteX2" fmla="*/ 474132 w 2381955"/>
              <a:gd name="connsiteY2" fmla="*/ 1241778 h 1241778"/>
              <a:gd name="connsiteX3" fmla="*/ 0 w 2381955"/>
              <a:gd name="connsiteY3" fmla="*/ 0 h 1241778"/>
              <a:gd name="connsiteX0" fmla="*/ 0 w 2365021"/>
              <a:gd name="connsiteY0" fmla="*/ 0 h 1241778"/>
              <a:gd name="connsiteX1" fmla="*/ 2365021 w 2365021"/>
              <a:gd name="connsiteY1" fmla="*/ 468490 h 1241778"/>
              <a:gd name="connsiteX2" fmla="*/ 474132 w 2365021"/>
              <a:gd name="connsiteY2" fmla="*/ 1241778 h 1241778"/>
              <a:gd name="connsiteX3" fmla="*/ 0 w 2365021"/>
              <a:gd name="connsiteY3" fmla="*/ 0 h 1241778"/>
              <a:gd name="connsiteX0" fmla="*/ 0 w 2365021"/>
              <a:gd name="connsiteY0" fmla="*/ 0 h 1439334"/>
              <a:gd name="connsiteX1" fmla="*/ 2365021 w 2365021"/>
              <a:gd name="connsiteY1" fmla="*/ 468490 h 1439334"/>
              <a:gd name="connsiteX2" fmla="*/ 457199 w 2365021"/>
              <a:gd name="connsiteY2" fmla="*/ 1439334 h 1439334"/>
              <a:gd name="connsiteX3" fmla="*/ 0 w 2365021"/>
              <a:gd name="connsiteY3" fmla="*/ 0 h 1439334"/>
              <a:gd name="connsiteX0" fmla="*/ 0 w 2331154"/>
              <a:gd name="connsiteY0" fmla="*/ 107243 h 970844"/>
              <a:gd name="connsiteX1" fmla="*/ 2331154 w 2331154"/>
              <a:gd name="connsiteY1" fmla="*/ 0 h 970844"/>
              <a:gd name="connsiteX2" fmla="*/ 423332 w 2331154"/>
              <a:gd name="connsiteY2" fmla="*/ 970844 h 970844"/>
              <a:gd name="connsiteX3" fmla="*/ 0 w 2331154"/>
              <a:gd name="connsiteY3" fmla="*/ 107243 h 970844"/>
              <a:gd name="connsiteX0" fmla="*/ 0 w 2387598"/>
              <a:gd name="connsiteY0" fmla="*/ 33866 h 897467"/>
              <a:gd name="connsiteX1" fmla="*/ 2387598 w 2387598"/>
              <a:gd name="connsiteY1" fmla="*/ 0 h 897467"/>
              <a:gd name="connsiteX2" fmla="*/ 423332 w 2387598"/>
              <a:gd name="connsiteY2" fmla="*/ 897467 h 897467"/>
              <a:gd name="connsiteX3" fmla="*/ 0 w 2387598"/>
              <a:gd name="connsiteY3" fmla="*/ 33866 h 897467"/>
              <a:gd name="connsiteX0" fmla="*/ 0 w 2387598"/>
              <a:gd name="connsiteY0" fmla="*/ 33866 h 982134"/>
              <a:gd name="connsiteX1" fmla="*/ 2387598 w 2387598"/>
              <a:gd name="connsiteY1" fmla="*/ 0 h 982134"/>
              <a:gd name="connsiteX2" fmla="*/ 412043 w 2387598"/>
              <a:gd name="connsiteY2" fmla="*/ 982134 h 982134"/>
              <a:gd name="connsiteX3" fmla="*/ 0 w 2387598"/>
              <a:gd name="connsiteY3" fmla="*/ 33866 h 982134"/>
              <a:gd name="connsiteX0" fmla="*/ 0 w 2370665"/>
              <a:gd name="connsiteY0" fmla="*/ 0 h 1185335"/>
              <a:gd name="connsiteX1" fmla="*/ 2370665 w 2370665"/>
              <a:gd name="connsiteY1" fmla="*/ 203201 h 1185335"/>
              <a:gd name="connsiteX2" fmla="*/ 395110 w 2370665"/>
              <a:gd name="connsiteY2" fmla="*/ 1185335 h 1185335"/>
              <a:gd name="connsiteX3" fmla="*/ 0 w 2370665"/>
              <a:gd name="connsiteY3" fmla="*/ 0 h 118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665" h="1185335">
                <a:moveTo>
                  <a:pt x="0" y="0"/>
                </a:moveTo>
                <a:lnTo>
                  <a:pt x="2370665" y="203201"/>
                </a:lnTo>
                <a:lnTo>
                  <a:pt x="395110" y="118533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59743"/>
          <a:stretch/>
        </p:blipFill>
        <p:spPr>
          <a:xfrm>
            <a:off x="5109802" y="4365104"/>
            <a:ext cx="1944216" cy="9956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Freeform: Shape 32"/>
          <p:cNvSpPr/>
          <p:nvPr/>
        </p:nvSpPr>
        <p:spPr>
          <a:xfrm>
            <a:off x="6767509" y="4797152"/>
            <a:ext cx="1552224" cy="948267"/>
          </a:xfrm>
          <a:custGeom>
            <a:avLst/>
            <a:gdLst>
              <a:gd name="connsiteX0" fmla="*/ 0 w 2116666"/>
              <a:gd name="connsiteY0" fmla="*/ 0 h 1066800"/>
              <a:gd name="connsiteX1" fmla="*/ 2116666 w 2116666"/>
              <a:gd name="connsiteY1" fmla="*/ 378178 h 1066800"/>
              <a:gd name="connsiteX2" fmla="*/ 508000 w 2116666"/>
              <a:gd name="connsiteY2" fmla="*/ 1066800 h 1066800"/>
              <a:gd name="connsiteX3" fmla="*/ 468488 w 2116666"/>
              <a:gd name="connsiteY3" fmla="*/ 1010355 h 1066800"/>
              <a:gd name="connsiteX4" fmla="*/ 0 w 2116666"/>
              <a:gd name="connsiteY4" fmla="*/ 0 h 1066800"/>
              <a:gd name="connsiteX0" fmla="*/ 0 w 2754489"/>
              <a:gd name="connsiteY0" fmla="*/ 0 h 1066800"/>
              <a:gd name="connsiteX1" fmla="*/ 2754489 w 2754489"/>
              <a:gd name="connsiteY1" fmla="*/ 936978 h 1066800"/>
              <a:gd name="connsiteX2" fmla="*/ 508000 w 2754489"/>
              <a:gd name="connsiteY2" fmla="*/ 1066800 h 1066800"/>
              <a:gd name="connsiteX3" fmla="*/ 468488 w 2754489"/>
              <a:gd name="connsiteY3" fmla="*/ 1010355 h 1066800"/>
              <a:gd name="connsiteX4" fmla="*/ 0 w 2754489"/>
              <a:gd name="connsiteY4" fmla="*/ 0 h 1066800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468488 w 2754489"/>
              <a:gd name="connsiteY3" fmla="*/ 1010355 h 2410178"/>
              <a:gd name="connsiteX4" fmla="*/ 0 w 2754489"/>
              <a:gd name="connsiteY4" fmla="*/ 0 h 2410178"/>
              <a:gd name="connsiteX0" fmla="*/ 0 w 2754489"/>
              <a:gd name="connsiteY0" fmla="*/ 0 h 2410178"/>
              <a:gd name="connsiteX1" fmla="*/ 2754489 w 2754489"/>
              <a:gd name="connsiteY1" fmla="*/ 936978 h 2410178"/>
              <a:gd name="connsiteX2" fmla="*/ 728133 w 2754489"/>
              <a:gd name="connsiteY2" fmla="*/ 2410178 h 2410178"/>
              <a:gd name="connsiteX3" fmla="*/ 0 w 2754489"/>
              <a:gd name="connsiteY3" fmla="*/ 0 h 2410178"/>
              <a:gd name="connsiteX0" fmla="*/ 400755 w 2026356"/>
              <a:gd name="connsiteY0" fmla="*/ 90311 h 1473200"/>
              <a:gd name="connsiteX1" fmla="*/ 2026356 w 2026356"/>
              <a:gd name="connsiteY1" fmla="*/ 0 h 1473200"/>
              <a:gd name="connsiteX2" fmla="*/ 0 w 2026356"/>
              <a:gd name="connsiteY2" fmla="*/ 1473200 h 1473200"/>
              <a:gd name="connsiteX3" fmla="*/ 400755 w 2026356"/>
              <a:gd name="connsiteY3" fmla="*/ 90311 h 1473200"/>
              <a:gd name="connsiteX0" fmla="*/ 400755 w 2009423"/>
              <a:gd name="connsiteY0" fmla="*/ 0 h 1382889"/>
              <a:gd name="connsiteX1" fmla="*/ 2009423 w 2009423"/>
              <a:gd name="connsiteY1" fmla="*/ 299156 h 1382889"/>
              <a:gd name="connsiteX2" fmla="*/ 0 w 2009423"/>
              <a:gd name="connsiteY2" fmla="*/ 1382889 h 1382889"/>
              <a:gd name="connsiteX3" fmla="*/ 400755 w 2009423"/>
              <a:gd name="connsiteY3" fmla="*/ 0 h 1382889"/>
              <a:gd name="connsiteX0" fmla="*/ 0 w 1608668"/>
              <a:gd name="connsiteY0" fmla="*/ 0 h 1072444"/>
              <a:gd name="connsiteX1" fmla="*/ 1608668 w 1608668"/>
              <a:gd name="connsiteY1" fmla="*/ 299156 h 1072444"/>
              <a:gd name="connsiteX2" fmla="*/ 79023 w 1608668"/>
              <a:gd name="connsiteY2" fmla="*/ 1072444 h 1072444"/>
              <a:gd name="connsiteX3" fmla="*/ 0 w 1608668"/>
              <a:gd name="connsiteY3" fmla="*/ 0 h 1072444"/>
              <a:gd name="connsiteX0" fmla="*/ 0 w 1574802"/>
              <a:gd name="connsiteY0" fmla="*/ 0 h 852311"/>
              <a:gd name="connsiteX1" fmla="*/ 1574802 w 1574802"/>
              <a:gd name="connsiteY1" fmla="*/ 79023 h 852311"/>
              <a:gd name="connsiteX2" fmla="*/ 45157 w 1574802"/>
              <a:gd name="connsiteY2" fmla="*/ 852311 h 852311"/>
              <a:gd name="connsiteX3" fmla="*/ 0 w 1574802"/>
              <a:gd name="connsiteY3" fmla="*/ 0 h 852311"/>
              <a:gd name="connsiteX0" fmla="*/ 0 w 1478846"/>
              <a:gd name="connsiteY0" fmla="*/ 0 h 852311"/>
              <a:gd name="connsiteX1" fmla="*/ 1478846 w 1478846"/>
              <a:gd name="connsiteY1" fmla="*/ 248357 h 852311"/>
              <a:gd name="connsiteX2" fmla="*/ 45157 w 1478846"/>
              <a:gd name="connsiteY2" fmla="*/ 852311 h 852311"/>
              <a:gd name="connsiteX3" fmla="*/ 0 w 1478846"/>
              <a:gd name="connsiteY3" fmla="*/ 0 h 852311"/>
              <a:gd name="connsiteX0" fmla="*/ 56443 w 1535289"/>
              <a:gd name="connsiteY0" fmla="*/ 0 h 1016000"/>
              <a:gd name="connsiteX1" fmla="*/ 1535289 w 1535289"/>
              <a:gd name="connsiteY1" fmla="*/ 248357 h 1016000"/>
              <a:gd name="connsiteX2" fmla="*/ 0 w 1535289"/>
              <a:gd name="connsiteY2" fmla="*/ 1016000 h 1016000"/>
              <a:gd name="connsiteX3" fmla="*/ 56443 w 1535289"/>
              <a:gd name="connsiteY3" fmla="*/ 0 h 1016000"/>
              <a:gd name="connsiteX0" fmla="*/ 0 w 1478846"/>
              <a:gd name="connsiteY0" fmla="*/ 0 h 1016000"/>
              <a:gd name="connsiteX1" fmla="*/ 1478846 w 1478846"/>
              <a:gd name="connsiteY1" fmla="*/ 248357 h 1016000"/>
              <a:gd name="connsiteX2" fmla="*/ 45157 w 1478846"/>
              <a:gd name="connsiteY2" fmla="*/ 1016000 h 1016000"/>
              <a:gd name="connsiteX3" fmla="*/ 0 w 1478846"/>
              <a:gd name="connsiteY3" fmla="*/ 0 h 1016000"/>
              <a:gd name="connsiteX0" fmla="*/ 0 w 1552224"/>
              <a:gd name="connsiteY0" fmla="*/ 0 h 948267"/>
              <a:gd name="connsiteX1" fmla="*/ 1552224 w 1552224"/>
              <a:gd name="connsiteY1" fmla="*/ 180624 h 948267"/>
              <a:gd name="connsiteX2" fmla="*/ 118535 w 1552224"/>
              <a:gd name="connsiteY2" fmla="*/ 948267 h 948267"/>
              <a:gd name="connsiteX3" fmla="*/ 0 w 1552224"/>
              <a:gd name="connsiteY3" fmla="*/ 0 h 94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224" h="948267">
                <a:moveTo>
                  <a:pt x="0" y="0"/>
                </a:moveTo>
                <a:lnTo>
                  <a:pt x="1552224" y="180624"/>
                </a:lnTo>
                <a:lnTo>
                  <a:pt x="118535" y="9482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4000"/>
            </a:schemeClr>
          </a:solidFill>
          <a:ln w="158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990" y="5013176"/>
            <a:ext cx="1543571" cy="7491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61540" y="1109641"/>
            <a:ext cx="3731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DSE configurations and results all exist in the same folder structure, under ‘DSEs’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777" y="4795239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Each DSE configuration exists in its own folder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3333" y="1837818"/>
            <a:ext cx="3904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Each time a DSE is launched a folder named with the date and time it was launched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4455" y="3132257"/>
            <a:ext cx="3964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Individual simulation results stored in a folder named with the scenario ID and parameters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60375" y="6044148"/>
            <a:ext cx="353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Each simulation has its configuration, raw results and objectives files saved</a:t>
            </a:r>
          </a:p>
        </p:txBody>
      </p:sp>
      <p:sp>
        <p:nvSpPr>
          <p:cNvPr id="20" name="Freeform: Shape 19"/>
          <p:cNvSpPr/>
          <p:nvPr/>
        </p:nvSpPr>
        <p:spPr>
          <a:xfrm>
            <a:off x="1066590" y="1595352"/>
            <a:ext cx="409066" cy="452537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37393 w 1037393"/>
              <a:gd name="connsiteY0" fmla="*/ 0 h 743179"/>
              <a:gd name="connsiteX1" fmla="*/ 0 w 1037393"/>
              <a:gd name="connsiteY1" fmla="*/ 743179 h 743179"/>
              <a:gd name="connsiteX0" fmla="*/ 784059 w 784059"/>
              <a:gd name="connsiteY0" fmla="*/ 0 h 728994"/>
              <a:gd name="connsiteX1" fmla="*/ 0 w 784059"/>
              <a:gd name="connsiteY1" fmla="*/ 728994 h 728994"/>
              <a:gd name="connsiteX0" fmla="*/ 1966284 w 1966284"/>
              <a:gd name="connsiteY0" fmla="*/ 0 h 293982"/>
              <a:gd name="connsiteX1" fmla="*/ 0 w 1966284"/>
              <a:gd name="connsiteY1" fmla="*/ 293982 h 293982"/>
              <a:gd name="connsiteX0" fmla="*/ 1283688 w 1283688"/>
              <a:gd name="connsiteY0" fmla="*/ 0 h 327081"/>
              <a:gd name="connsiteX1" fmla="*/ 0 w 1283688"/>
              <a:gd name="connsiteY1" fmla="*/ 327081 h 327081"/>
              <a:gd name="connsiteX0" fmla="*/ 1283688 w 1283688"/>
              <a:gd name="connsiteY0" fmla="*/ 0 h 334323"/>
              <a:gd name="connsiteX1" fmla="*/ 0 w 1283688"/>
              <a:gd name="connsiteY1" fmla="*/ 327081 h 334323"/>
              <a:gd name="connsiteX0" fmla="*/ 1276651 w 1276651"/>
              <a:gd name="connsiteY0" fmla="*/ 0 h 369942"/>
              <a:gd name="connsiteX1" fmla="*/ 0 w 1276651"/>
              <a:gd name="connsiteY1" fmla="*/ 364909 h 369942"/>
              <a:gd name="connsiteX0" fmla="*/ 460353 w 460353"/>
              <a:gd name="connsiteY0" fmla="*/ 0 h 383574"/>
              <a:gd name="connsiteX1" fmla="*/ 0 w 460353"/>
              <a:gd name="connsiteY1" fmla="*/ 379094 h 383574"/>
              <a:gd name="connsiteX0" fmla="*/ 460353 w 496539"/>
              <a:gd name="connsiteY0" fmla="*/ 0 h 381086"/>
              <a:gd name="connsiteX1" fmla="*/ 0 w 496539"/>
              <a:gd name="connsiteY1" fmla="*/ 379094 h 381086"/>
              <a:gd name="connsiteX0" fmla="*/ 460353 w 509991"/>
              <a:gd name="connsiteY0" fmla="*/ 0 h 379094"/>
              <a:gd name="connsiteX1" fmla="*/ 0 w 509991"/>
              <a:gd name="connsiteY1" fmla="*/ 379094 h 3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9991" h="379094">
                <a:moveTo>
                  <a:pt x="460353" y="0"/>
                </a:moveTo>
                <a:cubicBezTo>
                  <a:pt x="536620" y="172048"/>
                  <a:pt x="607860" y="258466"/>
                  <a:pt x="0" y="379094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: Shape 20"/>
          <p:cNvSpPr/>
          <p:nvPr/>
        </p:nvSpPr>
        <p:spPr>
          <a:xfrm>
            <a:off x="2347427" y="4773725"/>
            <a:ext cx="1188618" cy="355777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37393 w 1037393"/>
              <a:gd name="connsiteY0" fmla="*/ 0 h 743179"/>
              <a:gd name="connsiteX1" fmla="*/ 0 w 1037393"/>
              <a:gd name="connsiteY1" fmla="*/ 743179 h 743179"/>
              <a:gd name="connsiteX0" fmla="*/ 784059 w 784059"/>
              <a:gd name="connsiteY0" fmla="*/ 0 h 728994"/>
              <a:gd name="connsiteX1" fmla="*/ 0 w 784059"/>
              <a:gd name="connsiteY1" fmla="*/ 728994 h 728994"/>
              <a:gd name="connsiteX0" fmla="*/ 1966284 w 1966284"/>
              <a:gd name="connsiteY0" fmla="*/ 0 h 293982"/>
              <a:gd name="connsiteX1" fmla="*/ 0 w 1966284"/>
              <a:gd name="connsiteY1" fmla="*/ 293982 h 293982"/>
              <a:gd name="connsiteX0" fmla="*/ 1283688 w 1283688"/>
              <a:gd name="connsiteY0" fmla="*/ 0 h 327081"/>
              <a:gd name="connsiteX1" fmla="*/ 0 w 1283688"/>
              <a:gd name="connsiteY1" fmla="*/ 327081 h 327081"/>
              <a:gd name="connsiteX0" fmla="*/ 784056 w 784056"/>
              <a:gd name="connsiteY0" fmla="*/ 0 h 454748"/>
              <a:gd name="connsiteX1" fmla="*/ 0 w 784056"/>
              <a:gd name="connsiteY1" fmla="*/ 454748 h 454748"/>
              <a:gd name="connsiteX0" fmla="*/ 11184 w 1367005"/>
              <a:gd name="connsiteY0" fmla="*/ 255488 h 335064"/>
              <a:gd name="connsiteX1" fmla="*/ 1267874 w 1367005"/>
              <a:gd name="connsiteY1" fmla="*/ 52988 h 335064"/>
              <a:gd name="connsiteX0" fmla="*/ 18264 w 1274954"/>
              <a:gd name="connsiteY0" fmla="*/ 202500 h 347964"/>
              <a:gd name="connsiteX1" fmla="*/ 1274954 w 1274954"/>
              <a:gd name="connsiteY1" fmla="*/ 0 h 347964"/>
              <a:gd name="connsiteX0" fmla="*/ 0 w 1256690"/>
              <a:gd name="connsiteY0" fmla="*/ 202500 h 287101"/>
              <a:gd name="connsiteX1" fmla="*/ 1256690 w 1256690"/>
              <a:gd name="connsiteY1" fmla="*/ 0 h 287101"/>
              <a:gd name="connsiteX0" fmla="*/ 0 w 1481877"/>
              <a:gd name="connsiteY0" fmla="*/ 216685 h 298038"/>
              <a:gd name="connsiteX1" fmla="*/ 1481877 w 1481877"/>
              <a:gd name="connsiteY1" fmla="*/ 0 h 29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1877" h="298038">
                <a:moveTo>
                  <a:pt x="0" y="216685"/>
                </a:moveTo>
                <a:cubicBezTo>
                  <a:pt x="618120" y="402917"/>
                  <a:pt x="1210106" y="243458"/>
                  <a:pt x="1481877" y="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: Shape 21"/>
          <p:cNvSpPr/>
          <p:nvPr/>
        </p:nvSpPr>
        <p:spPr>
          <a:xfrm>
            <a:off x="2337704" y="3650479"/>
            <a:ext cx="387679" cy="1409017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37393 w 1037393"/>
              <a:gd name="connsiteY0" fmla="*/ 0 h 743179"/>
              <a:gd name="connsiteX1" fmla="*/ 0 w 1037393"/>
              <a:gd name="connsiteY1" fmla="*/ 743179 h 743179"/>
              <a:gd name="connsiteX0" fmla="*/ 784059 w 784059"/>
              <a:gd name="connsiteY0" fmla="*/ 0 h 728994"/>
              <a:gd name="connsiteX1" fmla="*/ 0 w 784059"/>
              <a:gd name="connsiteY1" fmla="*/ 728994 h 728994"/>
              <a:gd name="connsiteX0" fmla="*/ 1966284 w 1966284"/>
              <a:gd name="connsiteY0" fmla="*/ 0 h 293982"/>
              <a:gd name="connsiteX1" fmla="*/ 0 w 1966284"/>
              <a:gd name="connsiteY1" fmla="*/ 293982 h 293982"/>
              <a:gd name="connsiteX0" fmla="*/ 1283688 w 1283688"/>
              <a:gd name="connsiteY0" fmla="*/ 0 h 327081"/>
              <a:gd name="connsiteX1" fmla="*/ 0 w 1283688"/>
              <a:gd name="connsiteY1" fmla="*/ 327081 h 327081"/>
              <a:gd name="connsiteX0" fmla="*/ 784056 w 784056"/>
              <a:gd name="connsiteY0" fmla="*/ 0 h 454748"/>
              <a:gd name="connsiteX1" fmla="*/ 0 w 784056"/>
              <a:gd name="connsiteY1" fmla="*/ 454748 h 454748"/>
              <a:gd name="connsiteX0" fmla="*/ 11184 w 1367005"/>
              <a:gd name="connsiteY0" fmla="*/ 255488 h 335064"/>
              <a:gd name="connsiteX1" fmla="*/ 1267874 w 1367005"/>
              <a:gd name="connsiteY1" fmla="*/ 52988 h 335064"/>
              <a:gd name="connsiteX0" fmla="*/ 18264 w 1274954"/>
              <a:gd name="connsiteY0" fmla="*/ 202500 h 347964"/>
              <a:gd name="connsiteX1" fmla="*/ 1274954 w 1274954"/>
              <a:gd name="connsiteY1" fmla="*/ 0 h 347964"/>
              <a:gd name="connsiteX0" fmla="*/ 0 w 1256690"/>
              <a:gd name="connsiteY0" fmla="*/ 202500 h 287101"/>
              <a:gd name="connsiteX1" fmla="*/ 1256690 w 1256690"/>
              <a:gd name="connsiteY1" fmla="*/ 0 h 287101"/>
              <a:gd name="connsiteX0" fmla="*/ 0 w 1481877"/>
              <a:gd name="connsiteY0" fmla="*/ 216685 h 298038"/>
              <a:gd name="connsiteX1" fmla="*/ 1481877 w 1481877"/>
              <a:gd name="connsiteY1" fmla="*/ 0 h 298038"/>
              <a:gd name="connsiteX0" fmla="*/ 29324 w 257335"/>
              <a:gd name="connsiteY0" fmla="*/ 1176553 h 1197348"/>
              <a:gd name="connsiteX1" fmla="*/ 54530 w 257335"/>
              <a:gd name="connsiteY1" fmla="*/ 0 h 1197348"/>
              <a:gd name="connsiteX0" fmla="*/ 0 w 374663"/>
              <a:gd name="connsiteY0" fmla="*/ 1176553 h 1199709"/>
              <a:gd name="connsiteX1" fmla="*/ 25206 w 374663"/>
              <a:gd name="connsiteY1" fmla="*/ 0 h 1199709"/>
              <a:gd name="connsiteX0" fmla="*/ 0 w 495024"/>
              <a:gd name="connsiteY0" fmla="*/ 1157639 h 1181187"/>
              <a:gd name="connsiteX1" fmla="*/ 264466 w 495024"/>
              <a:gd name="connsiteY1" fmla="*/ 0 h 1181187"/>
              <a:gd name="connsiteX0" fmla="*/ 0 w 483328"/>
              <a:gd name="connsiteY0" fmla="*/ 1157639 h 1180348"/>
              <a:gd name="connsiteX1" fmla="*/ 264466 w 483328"/>
              <a:gd name="connsiteY1" fmla="*/ 0 h 118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3328" h="1180348">
                <a:moveTo>
                  <a:pt x="0" y="1157639"/>
                </a:moveTo>
                <a:cubicBezTo>
                  <a:pt x="618120" y="1343871"/>
                  <a:pt x="569734" y="333297"/>
                  <a:pt x="264466" y="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/>
          <p:cNvSpPr/>
          <p:nvPr/>
        </p:nvSpPr>
        <p:spPr>
          <a:xfrm>
            <a:off x="4404830" y="2402056"/>
            <a:ext cx="453501" cy="1660449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37393 w 1037393"/>
              <a:gd name="connsiteY0" fmla="*/ 0 h 743179"/>
              <a:gd name="connsiteX1" fmla="*/ 0 w 1037393"/>
              <a:gd name="connsiteY1" fmla="*/ 743179 h 743179"/>
              <a:gd name="connsiteX0" fmla="*/ 784059 w 784059"/>
              <a:gd name="connsiteY0" fmla="*/ 0 h 728994"/>
              <a:gd name="connsiteX1" fmla="*/ 0 w 784059"/>
              <a:gd name="connsiteY1" fmla="*/ 728994 h 728994"/>
              <a:gd name="connsiteX0" fmla="*/ 1966284 w 1966284"/>
              <a:gd name="connsiteY0" fmla="*/ 0 h 293982"/>
              <a:gd name="connsiteX1" fmla="*/ 0 w 1966284"/>
              <a:gd name="connsiteY1" fmla="*/ 293982 h 293982"/>
              <a:gd name="connsiteX0" fmla="*/ 1283688 w 1283688"/>
              <a:gd name="connsiteY0" fmla="*/ 0 h 327081"/>
              <a:gd name="connsiteX1" fmla="*/ 0 w 1283688"/>
              <a:gd name="connsiteY1" fmla="*/ 327081 h 327081"/>
              <a:gd name="connsiteX0" fmla="*/ 784056 w 784056"/>
              <a:gd name="connsiteY0" fmla="*/ 0 h 454748"/>
              <a:gd name="connsiteX1" fmla="*/ 0 w 784056"/>
              <a:gd name="connsiteY1" fmla="*/ 454748 h 454748"/>
              <a:gd name="connsiteX0" fmla="*/ 11184 w 1367005"/>
              <a:gd name="connsiteY0" fmla="*/ 255488 h 335064"/>
              <a:gd name="connsiteX1" fmla="*/ 1267874 w 1367005"/>
              <a:gd name="connsiteY1" fmla="*/ 52988 h 335064"/>
              <a:gd name="connsiteX0" fmla="*/ 18264 w 1274954"/>
              <a:gd name="connsiteY0" fmla="*/ 202500 h 347964"/>
              <a:gd name="connsiteX1" fmla="*/ 1274954 w 1274954"/>
              <a:gd name="connsiteY1" fmla="*/ 0 h 347964"/>
              <a:gd name="connsiteX0" fmla="*/ 0 w 1256690"/>
              <a:gd name="connsiteY0" fmla="*/ 202500 h 287101"/>
              <a:gd name="connsiteX1" fmla="*/ 1256690 w 1256690"/>
              <a:gd name="connsiteY1" fmla="*/ 0 h 287101"/>
              <a:gd name="connsiteX0" fmla="*/ 0 w 1481877"/>
              <a:gd name="connsiteY0" fmla="*/ 216685 h 298038"/>
              <a:gd name="connsiteX1" fmla="*/ 1481877 w 1481877"/>
              <a:gd name="connsiteY1" fmla="*/ 0 h 298038"/>
              <a:gd name="connsiteX0" fmla="*/ 0 w 1587432"/>
              <a:gd name="connsiteY0" fmla="*/ 93746 h 211702"/>
              <a:gd name="connsiteX1" fmla="*/ 1587432 w 1587432"/>
              <a:gd name="connsiteY1" fmla="*/ 0 h 211702"/>
              <a:gd name="connsiteX0" fmla="*/ 0 w 792245"/>
              <a:gd name="connsiteY0" fmla="*/ 0 h 734897"/>
              <a:gd name="connsiteX1" fmla="*/ 792245 w 792245"/>
              <a:gd name="connsiteY1" fmla="*/ 686442 h 734897"/>
              <a:gd name="connsiteX0" fmla="*/ 0 w 1056945"/>
              <a:gd name="connsiteY0" fmla="*/ 0 h 686442"/>
              <a:gd name="connsiteX1" fmla="*/ 792245 w 1056945"/>
              <a:gd name="connsiteY1" fmla="*/ 686442 h 686442"/>
              <a:gd name="connsiteX0" fmla="*/ 0 w 540717"/>
              <a:gd name="connsiteY0" fmla="*/ 0 h 1216024"/>
              <a:gd name="connsiteX1" fmla="*/ 74465 w 540717"/>
              <a:gd name="connsiteY1" fmla="*/ 1216024 h 1216024"/>
              <a:gd name="connsiteX0" fmla="*/ 0 w 577730"/>
              <a:gd name="connsiteY0" fmla="*/ 0 h 1211296"/>
              <a:gd name="connsiteX1" fmla="*/ 137798 w 577730"/>
              <a:gd name="connsiteY1" fmla="*/ 1211296 h 1211296"/>
              <a:gd name="connsiteX0" fmla="*/ 14093 w 412473"/>
              <a:gd name="connsiteY0" fmla="*/ 0 h 1211296"/>
              <a:gd name="connsiteX1" fmla="*/ 151891 w 412473"/>
              <a:gd name="connsiteY1" fmla="*/ 1211296 h 1211296"/>
              <a:gd name="connsiteX0" fmla="*/ 368870 w 400825"/>
              <a:gd name="connsiteY0" fmla="*/ 0 h 1230209"/>
              <a:gd name="connsiteX1" fmla="*/ 0 w 400825"/>
              <a:gd name="connsiteY1" fmla="*/ 1230209 h 1230209"/>
              <a:gd name="connsiteX0" fmla="*/ 368870 w 368870"/>
              <a:gd name="connsiteY0" fmla="*/ 0 h 1230209"/>
              <a:gd name="connsiteX1" fmla="*/ 0 w 368870"/>
              <a:gd name="connsiteY1" fmla="*/ 1230209 h 1230209"/>
              <a:gd name="connsiteX0" fmla="*/ 368870 w 554218"/>
              <a:gd name="connsiteY0" fmla="*/ 0 h 1230209"/>
              <a:gd name="connsiteX1" fmla="*/ 0 w 554218"/>
              <a:gd name="connsiteY1" fmla="*/ 1230209 h 1230209"/>
              <a:gd name="connsiteX0" fmla="*/ 0 w 624837"/>
              <a:gd name="connsiteY0" fmla="*/ 0 h 1419346"/>
              <a:gd name="connsiteX1" fmla="*/ 334835 w 624837"/>
              <a:gd name="connsiteY1" fmla="*/ 1419346 h 1419346"/>
              <a:gd name="connsiteX0" fmla="*/ 0 w 580883"/>
              <a:gd name="connsiteY0" fmla="*/ 0 h 1390976"/>
              <a:gd name="connsiteX1" fmla="*/ 278538 w 580883"/>
              <a:gd name="connsiteY1" fmla="*/ 1390976 h 1390976"/>
              <a:gd name="connsiteX0" fmla="*/ 0 w 543517"/>
              <a:gd name="connsiteY0" fmla="*/ 0 h 1390976"/>
              <a:gd name="connsiteX1" fmla="*/ 278538 w 543517"/>
              <a:gd name="connsiteY1" fmla="*/ 1390976 h 1390976"/>
              <a:gd name="connsiteX0" fmla="*/ 0 w 565389"/>
              <a:gd name="connsiteY0" fmla="*/ 0 h 1390976"/>
              <a:gd name="connsiteX1" fmla="*/ 278538 w 565389"/>
              <a:gd name="connsiteY1" fmla="*/ 1390976 h 139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5389" h="1390976">
                <a:moveTo>
                  <a:pt x="0" y="0"/>
                </a:moveTo>
                <a:cubicBezTo>
                  <a:pt x="357749" y="224060"/>
                  <a:pt x="907511" y="792776"/>
                  <a:pt x="278538" y="1390976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/>
          <p:cNvSpPr/>
          <p:nvPr/>
        </p:nvSpPr>
        <p:spPr>
          <a:xfrm>
            <a:off x="4479720" y="5272272"/>
            <a:ext cx="1098309" cy="490086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37393 w 1037393"/>
              <a:gd name="connsiteY0" fmla="*/ 0 h 743179"/>
              <a:gd name="connsiteX1" fmla="*/ 0 w 1037393"/>
              <a:gd name="connsiteY1" fmla="*/ 743179 h 743179"/>
              <a:gd name="connsiteX0" fmla="*/ 784059 w 784059"/>
              <a:gd name="connsiteY0" fmla="*/ 0 h 728994"/>
              <a:gd name="connsiteX1" fmla="*/ 0 w 784059"/>
              <a:gd name="connsiteY1" fmla="*/ 728994 h 728994"/>
              <a:gd name="connsiteX0" fmla="*/ 1966284 w 1966284"/>
              <a:gd name="connsiteY0" fmla="*/ 0 h 293982"/>
              <a:gd name="connsiteX1" fmla="*/ 0 w 1966284"/>
              <a:gd name="connsiteY1" fmla="*/ 293982 h 293982"/>
              <a:gd name="connsiteX0" fmla="*/ 1283688 w 1283688"/>
              <a:gd name="connsiteY0" fmla="*/ 0 h 327081"/>
              <a:gd name="connsiteX1" fmla="*/ 0 w 1283688"/>
              <a:gd name="connsiteY1" fmla="*/ 327081 h 327081"/>
              <a:gd name="connsiteX0" fmla="*/ 784056 w 784056"/>
              <a:gd name="connsiteY0" fmla="*/ 0 h 454748"/>
              <a:gd name="connsiteX1" fmla="*/ 0 w 784056"/>
              <a:gd name="connsiteY1" fmla="*/ 454748 h 454748"/>
              <a:gd name="connsiteX0" fmla="*/ 11184 w 1367005"/>
              <a:gd name="connsiteY0" fmla="*/ 255488 h 335064"/>
              <a:gd name="connsiteX1" fmla="*/ 1267874 w 1367005"/>
              <a:gd name="connsiteY1" fmla="*/ 52988 h 335064"/>
              <a:gd name="connsiteX0" fmla="*/ 18264 w 1274954"/>
              <a:gd name="connsiteY0" fmla="*/ 202500 h 347964"/>
              <a:gd name="connsiteX1" fmla="*/ 1274954 w 1274954"/>
              <a:gd name="connsiteY1" fmla="*/ 0 h 347964"/>
              <a:gd name="connsiteX0" fmla="*/ 0 w 1256690"/>
              <a:gd name="connsiteY0" fmla="*/ 202500 h 287101"/>
              <a:gd name="connsiteX1" fmla="*/ 1256690 w 1256690"/>
              <a:gd name="connsiteY1" fmla="*/ 0 h 287101"/>
              <a:gd name="connsiteX0" fmla="*/ 0 w 1481877"/>
              <a:gd name="connsiteY0" fmla="*/ 216685 h 298038"/>
              <a:gd name="connsiteX1" fmla="*/ 1481877 w 1481877"/>
              <a:gd name="connsiteY1" fmla="*/ 0 h 298038"/>
              <a:gd name="connsiteX0" fmla="*/ 0 w 1587432"/>
              <a:gd name="connsiteY0" fmla="*/ 93746 h 211702"/>
              <a:gd name="connsiteX1" fmla="*/ 1587432 w 1587432"/>
              <a:gd name="connsiteY1" fmla="*/ 0 h 211702"/>
              <a:gd name="connsiteX0" fmla="*/ 0 w 792245"/>
              <a:gd name="connsiteY0" fmla="*/ 0 h 734897"/>
              <a:gd name="connsiteX1" fmla="*/ 792245 w 792245"/>
              <a:gd name="connsiteY1" fmla="*/ 686442 h 734897"/>
              <a:gd name="connsiteX0" fmla="*/ 0 w 1056945"/>
              <a:gd name="connsiteY0" fmla="*/ 0 h 686442"/>
              <a:gd name="connsiteX1" fmla="*/ 792245 w 1056945"/>
              <a:gd name="connsiteY1" fmla="*/ 686442 h 686442"/>
              <a:gd name="connsiteX0" fmla="*/ 0 w 540717"/>
              <a:gd name="connsiteY0" fmla="*/ 0 h 1216024"/>
              <a:gd name="connsiteX1" fmla="*/ 74465 w 540717"/>
              <a:gd name="connsiteY1" fmla="*/ 1216024 h 1216024"/>
              <a:gd name="connsiteX0" fmla="*/ 0 w 577730"/>
              <a:gd name="connsiteY0" fmla="*/ 0 h 1211296"/>
              <a:gd name="connsiteX1" fmla="*/ 137798 w 577730"/>
              <a:gd name="connsiteY1" fmla="*/ 1211296 h 1211296"/>
              <a:gd name="connsiteX0" fmla="*/ 14093 w 412473"/>
              <a:gd name="connsiteY0" fmla="*/ 0 h 1211296"/>
              <a:gd name="connsiteX1" fmla="*/ 151891 w 412473"/>
              <a:gd name="connsiteY1" fmla="*/ 1211296 h 1211296"/>
              <a:gd name="connsiteX0" fmla="*/ 368870 w 400825"/>
              <a:gd name="connsiteY0" fmla="*/ 0 h 1230209"/>
              <a:gd name="connsiteX1" fmla="*/ 0 w 400825"/>
              <a:gd name="connsiteY1" fmla="*/ 1230209 h 1230209"/>
              <a:gd name="connsiteX0" fmla="*/ 368870 w 368870"/>
              <a:gd name="connsiteY0" fmla="*/ 0 h 1230209"/>
              <a:gd name="connsiteX1" fmla="*/ 0 w 368870"/>
              <a:gd name="connsiteY1" fmla="*/ 1230209 h 1230209"/>
              <a:gd name="connsiteX0" fmla="*/ 2353318 w 2353318"/>
              <a:gd name="connsiteY0" fmla="*/ 0 h 629701"/>
              <a:gd name="connsiteX1" fmla="*/ 0 w 2353318"/>
              <a:gd name="connsiteY1" fmla="*/ 629701 h 629701"/>
              <a:gd name="connsiteX0" fmla="*/ 2353318 w 2479145"/>
              <a:gd name="connsiteY0" fmla="*/ 62573 h 692274"/>
              <a:gd name="connsiteX1" fmla="*/ 0 w 2479145"/>
              <a:gd name="connsiteY1" fmla="*/ 692274 h 692274"/>
              <a:gd name="connsiteX0" fmla="*/ 0 w 738382"/>
              <a:gd name="connsiteY0" fmla="*/ 714690 h 714689"/>
              <a:gd name="connsiteX1" fmla="*/ 355947 w 738382"/>
              <a:gd name="connsiteY1" fmla="*/ 67720 h 714689"/>
              <a:gd name="connsiteX0" fmla="*/ 0 w 552097"/>
              <a:gd name="connsiteY0" fmla="*/ 646970 h 646970"/>
              <a:gd name="connsiteX1" fmla="*/ 355947 w 552097"/>
              <a:gd name="connsiteY1" fmla="*/ 0 h 646970"/>
              <a:gd name="connsiteX0" fmla="*/ 0 w 583730"/>
              <a:gd name="connsiteY0" fmla="*/ 670612 h 670612"/>
              <a:gd name="connsiteX1" fmla="*/ 405207 w 583730"/>
              <a:gd name="connsiteY1" fmla="*/ 0 h 670612"/>
              <a:gd name="connsiteX0" fmla="*/ 0 w 532013"/>
              <a:gd name="connsiteY0" fmla="*/ 670612 h 670612"/>
              <a:gd name="connsiteX1" fmla="*/ 405207 w 532013"/>
              <a:gd name="connsiteY1" fmla="*/ 0 h 670612"/>
              <a:gd name="connsiteX0" fmla="*/ 0 w 550291"/>
              <a:gd name="connsiteY0" fmla="*/ 703711 h 703711"/>
              <a:gd name="connsiteX1" fmla="*/ 433354 w 550291"/>
              <a:gd name="connsiteY1" fmla="*/ 0 h 703711"/>
              <a:gd name="connsiteX0" fmla="*/ 0 w 523674"/>
              <a:gd name="connsiteY0" fmla="*/ 703711 h 703711"/>
              <a:gd name="connsiteX1" fmla="*/ 433354 w 523674"/>
              <a:gd name="connsiteY1" fmla="*/ 0 h 703711"/>
              <a:gd name="connsiteX0" fmla="*/ 0 w 360988"/>
              <a:gd name="connsiteY0" fmla="*/ 698983 h 698983"/>
              <a:gd name="connsiteX1" fmla="*/ 158910 w 360988"/>
              <a:gd name="connsiteY1" fmla="*/ 0 h 698983"/>
              <a:gd name="connsiteX0" fmla="*/ 0 w 269266"/>
              <a:gd name="connsiteY0" fmla="*/ 698983 h 698983"/>
              <a:gd name="connsiteX1" fmla="*/ 158910 w 269266"/>
              <a:gd name="connsiteY1" fmla="*/ 0 h 698983"/>
              <a:gd name="connsiteX0" fmla="*/ 101462 w 258406"/>
              <a:gd name="connsiteY0" fmla="*/ 604415 h 604415"/>
              <a:gd name="connsiteX1" fmla="*/ 0 w 258406"/>
              <a:gd name="connsiteY1" fmla="*/ 0 h 604415"/>
              <a:gd name="connsiteX0" fmla="*/ 101462 w 298375"/>
              <a:gd name="connsiteY0" fmla="*/ 604415 h 604415"/>
              <a:gd name="connsiteX1" fmla="*/ 0 w 298375"/>
              <a:gd name="connsiteY1" fmla="*/ 0 h 604415"/>
              <a:gd name="connsiteX0" fmla="*/ 0 w 1056976"/>
              <a:gd name="connsiteY0" fmla="*/ 443649 h 443649"/>
              <a:gd name="connsiteX1" fmla="*/ 996322 w 1056976"/>
              <a:gd name="connsiteY1" fmla="*/ 0 h 443649"/>
              <a:gd name="connsiteX0" fmla="*/ 0 w 1068170"/>
              <a:gd name="connsiteY0" fmla="*/ 443649 h 443649"/>
              <a:gd name="connsiteX1" fmla="*/ 996322 w 1068170"/>
              <a:gd name="connsiteY1" fmla="*/ 0 h 443649"/>
              <a:gd name="connsiteX0" fmla="*/ 0 w 1422262"/>
              <a:gd name="connsiteY0" fmla="*/ 410550 h 410550"/>
              <a:gd name="connsiteX1" fmla="*/ 1369288 w 1422262"/>
              <a:gd name="connsiteY1" fmla="*/ 0 h 410550"/>
              <a:gd name="connsiteX0" fmla="*/ 0 w 1369287"/>
              <a:gd name="connsiteY0" fmla="*/ 410550 h 410550"/>
              <a:gd name="connsiteX1" fmla="*/ 1369288 w 1369287"/>
              <a:gd name="connsiteY1" fmla="*/ 0 h 410550"/>
              <a:gd name="connsiteX0" fmla="*/ 0 w 1369288"/>
              <a:gd name="connsiteY0" fmla="*/ 410550 h 410550"/>
              <a:gd name="connsiteX1" fmla="*/ 1369288 w 1369288"/>
              <a:gd name="connsiteY1" fmla="*/ 0 h 41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9288" h="410550">
                <a:moveTo>
                  <a:pt x="0" y="410550"/>
                </a:moveTo>
                <a:cubicBezTo>
                  <a:pt x="667381" y="393462"/>
                  <a:pt x="1132700" y="281284"/>
                  <a:pt x="1369288" y="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/>
          <p:cNvSpPr/>
          <p:nvPr/>
        </p:nvSpPr>
        <p:spPr>
          <a:xfrm>
            <a:off x="7463698" y="5371133"/>
            <a:ext cx="765818" cy="941641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37393 w 1037393"/>
              <a:gd name="connsiteY0" fmla="*/ 0 h 743179"/>
              <a:gd name="connsiteX1" fmla="*/ 0 w 1037393"/>
              <a:gd name="connsiteY1" fmla="*/ 743179 h 743179"/>
              <a:gd name="connsiteX0" fmla="*/ 784059 w 784059"/>
              <a:gd name="connsiteY0" fmla="*/ 0 h 728994"/>
              <a:gd name="connsiteX1" fmla="*/ 0 w 784059"/>
              <a:gd name="connsiteY1" fmla="*/ 728994 h 728994"/>
              <a:gd name="connsiteX0" fmla="*/ 1966284 w 1966284"/>
              <a:gd name="connsiteY0" fmla="*/ 0 h 293982"/>
              <a:gd name="connsiteX1" fmla="*/ 0 w 1966284"/>
              <a:gd name="connsiteY1" fmla="*/ 293982 h 293982"/>
              <a:gd name="connsiteX0" fmla="*/ 1283688 w 1283688"/>
              <a:gd name="connsiteY0" fmla="*/ 0 h 327081"/>
              <a:gd name="connsiteX1" fmla="*/ 0 w 1283688"/>
              <a:gd name="connsiteY1" fmla="*/ 327081 h 327081"/>
              <a:gd name="connsiteX0" fmla="*/ 784056 w 784056"/>
              <a:gd name="connsiteY0" fmla="*/ 0 h 454748"/>
              <a:gd name="connsiteX1" fmla="*/ 0 w 784056"/>
              <a:gd name="connsiteY1" fmla="*/ 454748 h 454748"/>
              <a:gd name="connsiteX0" fmla="*/ 11184 w 1367005"/>
              <a:gd name="connsiteY0" fmla="*/ 255488 h 335064"/>
              <a:gd name="connsiteX1" fmla="*/ 1267874 w 1367005"/>
              <a:gd name="connsiteY1" fmla="*/ 52988 h 335064"/>
              <a:gd name="connsiteX0" fmla="*/ 18264 w 1274954"/>
              <a:gd name="connsiteY0" fmla="*/ 202500 h 347964"/>
              <a:gd name="connsiteX1" fmla="*/ 1274954 w 1274954"/>
              <a:gd name="connsiteY1" fmla="*/ 0 h 347964"/>
              <a:gd name="connsiteX0" fmla="*/ 0 w 1256690"/>
              <a:gd name="connsiteY0" fmla="*/ 202500 h 287101"/>
              <a:gd name="connsiteX1" fmla="*/ 1256690 w 1256690"/>
              <a:gd name="connsiteY1" fmla="*/ 0 h 287101"/>
              <a:gd name="connsiteX0" fmla="*/ 0 w 1481877"/>
              <a:gd name="connsiteY0" fmla="*/ 216685 h 298038"/>
              <a:gd name="connsiteX1" fmla="*/ 1481877 w 1481877"/>
              <a:gd name="connsiteY1" fmla="*/ 0 h 298038"/>
              <a:gd name="connsiteX0" fmla="*/ 0 w 1587432"/>
              <a:gd name="connsiteY0" fmla="*/ 93746 h 211702"/>
              <a:gd name="connsiteX1" fmla="*/ 1587432 w 1587432"/>
              <a:gd name="connsiteY1" fmla="*/ 0 h 211702"/>
              <a:gd name="connsiteX0" fmla="*/ 0 w 792245"/>
              <a:gd name="connsiteY0" fmla="*/ 0 h 734897"/>
              <a:gd name="connsiteX1" fmla="*/ 792245 w 792245"/>
              <a:gd name="connsiteY1" fmla="*/ 686442 h 734897"/>
              <a:gd name="connsiteX0" fmla="*/ 0 w 1056945"/>
              <a:gd name="connsiteY0" fmla="*/ 0 h 686442"/>
              <a:gd name="connsiteX1" fmla="*/ 792245 w 1056945"/>
              <a:gd name="connsiteY1" fmla="*/ 686442 h 686442"/>
              <a:gd name="connsiteX0" fmla="*/ 0 w 540717"/>
              <a:gd name="connsiteY0" fmla="*/ 0 h 1216024"/>
              <a:gd name="connsiteX1" fmla="*/ 74465 w 540717"/>
              <a:gd name="connsiteY1" fmla="*/ 1216024 h 1216024"/>
              <a:gd name="connsiteX0" fmla="*/ 0 w 577730"/>
              <a:gd name="connsiteY0" fmla="*/ 0 h 1211296"/>
              <a:gd name="connsiteX1" fmla="*/ 137798 w 577730"/>
              <a:gd name="connsiteY1" fmla="*/ 1211296 h 1211296"/>
              <a:gd name="connsiteX0" fmla="*/ 14093 w 412473"/>
              <a:gd name="connsiteY0" fmla="*/ 0 h 1211296"/>
              <a:gd name="connsiteX1" fmla="*/ 151891 w 412473"/>
              <a:gd name="connsiteY1" fmla="*/ 1211296 h 1211296"/>
              <a:gd name="connsiteX0" fmla="*/ 368870 w 400825"/>
              <a:gd name="connsiteY0" fmla="*/ 0 h 1230209"/>
              <a:gd name="connsiteX1" fmla="*/ 0 w 400825"/>
              <a:gd name="connsiteY1" fmla="*/ 1230209 h 1230209"/>
              <a:gd name="connsiteX0" fmla="*/ 368870 w 368870"/>
              <a:gd name="connsiteY0" fmla="*/ 0 h 1230209"/>
              <a:gd name="connsiteX1" fmla="*/ 0 w 368870"/>
              <a:gd name="connsiteY1" fmla="*/ 1230209 h 1230209"/>
              <a:gd name="connsiteX0" fmla="*/ 368870 w 554218"/>
              <a:gd name="connsiteY0" fmla="*/ 0 h 1230209"/>
              <a:gd name="connsiteX1" fmla="*/ 0 w 554218"/>
              <a:gd name="connsiteY1" fmla="*/ 1230209 h 1230209"/>
              <a:gd name="connsiteX0" fmla="*/ 312573 w 521060"/>
              <a:gd name="connsiteY0" fmla="*/ 0 h 1178197"/>
              <a:gd name="connsiteX1" fmla="*/ 0 w 521060"/>
              <a:gd name="connsiteY1" fmla="*/ 1178197 h 1178197"/>
              <a:gd name="connsiteX0" fmla="*/ 0 w 941493"/>
              <a:gd name="connsiteY0" fmla="*/ 824807 h 895330"/>
              <a:gd name="connsiteX1" fmla="*/ 714837 w 941493"/>
              <a:gd name="connsiteY1" fmla="*/ 35985 h 895330"/>
              <a:gd name="connsiteX0" fmla="*/ 0 w 1073462"/>
              <a:gd name="connsiteY0" fmla="*/ 838568 h 838568"/>
              <a:gd name="connsiteX1" fmla="*/ 714837 w 1073462"/>
              <a:gd name="connsiteY1" fmla="*/ 49746 h 838568"/>
              <a:gd name="connsiteX0" fmla="*/ 0 w 954762"/>
              <a:gd name="connsiteY0" fmla="*/ 788822 h 788822"/>
              <a:gd name="connsiteX1" fmla="*/ 714837 w 954762"/>
              <a:gd name="connsiteY1" fmla="*/ 0 h 78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4762" h="788822">
                <a:moveTo>
                  <a:pt x="0" y="788822"/>
                </a:moveTo>
                <a:cubicBezTo>
                  <a:pt x="1019231" y="719720"/>
                  <a:pt x="1160846" y="276556"/>
                  <a:pt x="714837" y="0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1651389" y="5571001"/>
            <a:ext cx="353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HTML and ranking results for the </a:t>
            </a:r>
          </a:p>
          <a:p>
            <a:r>
              <a:rPr lang="en-GB" sz="1600" dirty="0"/>
              <a:t>DSE are stored here</a:t>
            </a:r>
          </a:p>
        </p:txBody>
      </p:sp>
      <p:sp>
        <p:nvSpPr>
          <p:cNvPr id="27" name="Freeform: Shape 26"/>
          <p:cNvSpPr/>
          <p:nvPr/>
        </p:nvSpPr>
        <p:spPr>
          <a:xfrm flipH="1">
            <a:off x="6524319" y="3671833"/>
            <a:ext cx="217684" cy="909738"/>
          </a:xfrm>
          <a:custGeom>
            <a:avLst/>
            <a:gdLst>
              <a:gd name="connsiteX0" fmla="*/ 0 w 1070517"/>
              <a:gd name="connsiteY0" fmla="*/ 390519 h 390519"/>
              <a:gd name="connsiteX1" fmla="*/ 401444 w 1070517"/>
              <a:gd name="connsiteY1" fmla="*/ 226 h 390519"/>
              <a:gd name="connsiteX2" fmla="*/ 1070517 w 1070517"/>
              <a:gd name="connsiteY2" fmla="*/ 345914 h 390519"/>
              <a:gd name="connsiteX0" fmla="*/ 0 w 1197685"/>
              <a:gd name="connsiteY0" fmla="*/ 98438 h 447449"/>
              <a:gd name="connsiteX1" fmla="*/ 528612 w 1197685"/>
              <a:gd name="connsiteY1" fmla="*/ 101761 h 447449"/>
              <a:gd name="connsiteX2" fmla="*/ 1197685 w 1197685"/>
              <a:gd name="connsiteY2" fmla="*/ 447449 h 447449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116832 h 465843"/>
              <a:gd name="connsiteX1" fmla="*/ 782948 w 1197685"/>
              <a:gd name="connsiteY1" fmla="*/ 71710 h 465843"/>
              <a:gd name="connsiteX2" fmla="*/ 1197685 w 1197685"/>
              <a:gd name="connsiteY2" fmla="*/ 465843 h 465843"/>
              <a:gd name="connsiteX0" fmla="*/ 0 w 1197685"/>
              <a:gd name="connsiteY0" fmla="*/ 0 h 349011"/>
              <a:gd name="connsiteX1" fmla="*/ 1197685 w 1197685"/>
              <a:gd name="connsiteY1" fmla="*/ 349011 h 349011"/>
              <a:gd name="connsiteX0" fmla="*/ 0 w 1197685"/>
              <a:gd name="connsiteY0" fmla="*/ 93449 h 442460"/>
              <a:gd name="connsiteX1" fmla="*/ 1197685 w 1197685"/>
              <a:gd name="connsiteY1" fmla="*/ 442460 h 442460"/>
              <a:gd name="connsiteX0" fmla="*/ 0 w 1197685"/>
              <a:gd name="connsiteY0" fmla="*/ 143536 h 492547"/>
              <a:gd name="connsiteX1" fmla="*/ 1197685 w 1197685"/>
              <a:gd name="connsiteY1" fmla="*/ 492547 h 492547"/>
              <a:gd name="connsiteX0" fmla="*/ 4279850 w 4331738"/>
              <a:gd name="connsiteY0" fmla="*/ 609603 h 609603"/>
              <a:gd name="connsiteX1" fmla="*/ 13713 w 4331738"/>
              <a:gd name="connsiteY1" fmla="*/ 157103 h 609603"/>
              <a:gd name="connsiteX0" fmla="*/ 4266137 w 4324258"/>
              <a:gd name="connsiteY0" fmla="*/ 525273 h 525273"/>
              <a:gd name="connsiteX1" fmla="*/ 0 w 4324258"/>
              <a:gd name="connsiteY1" fmla="*/ 72773 h 525273"/>
              <a:gd name="connsiteX0" fmla="*/ 4266137 w 4266137"/>
              <a:gd name="connsiteY0" fmla="*/ 572795 h 572795"/>
              <a:gd name="connsiteX1" fmla="*/ 0 w 4266137"/>
              <a:gd name="connsiteY1" fmla="*/ 120295 h 572795"/>
              <a:gd name="connsiteX0" fmla="*/ 2781648 w 2781648"/>
              <a:gd name="connsiteY0" fmla="*/ 242572 h 552072"/>
              <a:gd name="connsiteX1" fmla="*/ 0 w 2781648"/>
              <a:gd name="connsiteY1" fmla="*/ 552072 h 552072"/>
              <a:gd name="connsiteX0" fmla="*/ 2781648 w 2781648"/>
              <a:gd name="connsiteY0" fmla="*/ 117079 h 426579"/>
              <a:gd name="connsiteX1" fmla="*/ 0 w 2781648"/>
              <a:gd name="connsiteY1" fmla="*/ 426579 h 426579"/>
              <a:gd name="connsiteX0" fmla="*/ 2245425 w 2245425"/>
              <a:gd name="connsiteY0" fmla="*/ 147584 h 315973"/>
              <a:gd name="connsiteX1" fmla="*/ 0 w 2245425"/>
              <a:gd name="connsiteY1" fmla="*/ 315973 h 315973"/>
              <a:gd name="connsiteX0" fmla="*/ 2245425 w 2245425"/>
              <a:gd name="connsiteY0" fmla="*/ 0 h 168389"/>
              <a:gd name="connsiteX1" fmla="*/ 0 w 2245425"/>
              <a:gd name="connsiteY1" fmla="*/ 168389 h 168389"/>
              <a:gd name="connsiteX0" fmla="*/ 2245425 w 2245425"/>
              <a:gd name="connsiteY0" fmla="*/ 0 h 238243"/>
              <a:gd name="connsiteX1" fmla="*/ 0 w 2245425"/>
              <a:gd name="connsiteY1" fmla="*/ 168389 h 238243"/>
              <a:gd name="connsiteX0" fmla="*/ 1951914 w 1951914"/>
              <a:gd name="connsiteY0" fmla="*/ 102544 h 165286"/>
              <a:gd name="connsiteX1" fmla="*/ 0 w 1951914"/>
              <a:gd name="connsiteY1" fmla="*/ 0 h 165286"/>
              <a:gd name="connsiteX0" fmla="*/ 3893603 w 3893603"/>
              <a:gd name="connsiteY0" fmla="*/ 0 h 134226"/>
              <a:gd name="connsiteX1" fmla="*/ 0 w 3893603"/>
              <a:gd name="connsiteY1" fmla="*/ 32923 h 134226"/>
              <a:gd name="connsiteX0" fmla="*/ 3893603 w 3893603"/>
              <a:gd name="connsiteY0" fmla="*/ 0 h 183950"/>
              <a:gd name="connsiteX1" fmla="*/ 0 w 3893603"/>
              <a:gd name="connsiteY1" fmla="*/ 32923 h 183950"/>
              <a:gd name="connsiteX0" fmla="*/ 3893603 w 3893603"/>
              <a:gd name="connsiteY0" fmla="*/ 0 h 256005"/>
              <a:gd name="connsiteX1" fmla="*/ 0 w 3893603"/>
              <a:gd name="connsiteY1" fmla="*/ 32923 h 256005"/>
              <a:gd name="connsiteX0" fmla="*/ 3481558 w 3481558"/>
              <a:gd name="connsiteY0" fmla="*/ 0 h 360825"/>
              <a:gd name="connsiteX1" fmla="*/ 0 w 3481558"/>
              <a:gd name="connsiteY1" fmla="*/ 202256 h 360825"/>
              <a:gd name="connsiteX0" fmla="*/ 2019647 w 2019647"/>
              <a:gd name="connsiteY0" fmla="*/ 0 h 913381"/>
              <a:gd name="connsiteX1" fmla="*/ 0 w 2019647"/>
              <a:gd name="connsiteY1" fmla="*/ 845722 h 913381"/>
              <a:gd name="connsiteX0" fmla="*/ 2019647 w 2019647"/>
              <a:gd name="connsiteY0" fmla="*/ 0 h 845722"/>
              <a:gd name="connsiteX1" fmla="*/ 0 w 2019647"/>
              <a:gd name="connsiteY1" fmla="*/ 845722 h 845722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426980 w 1426980"/>
              <a:gd name="connsiteY0" fmla="*/ 0 h 755411"/>
              <a:gd name="connsiteX1" fmla="*/ 0 w 1426980"/>
              <a:gd name="connsiteY1" fmla="*/ 755411 h 755411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268935 w 1268935"/>
              <a:gd name="connsiteY0" fmla="*/ 0 h 930388"/>
              <a:gd name="connsiteX1" fmla="*/ 0 w 1268935"/>
              <a:gd name="connsiteY1" fmla="*/ 930388 h 930388"/>
              <a:gd name="connsiteX0" fmla="*/ 1878535 w 1878535"/>
              <a:gd name="connsiteY0" fmla="*/ 155794 h 177427"/>
              <a:gd name="connsiteX1" fmla="*/ 0 w 1878535"/>
              <a:gd name="connsiteY1" fmla="*/ 177427 h 177427"/>
              <a:gd name="connsiteX0" fmla="*/ 1878535 w 1878535"/>
              <a:gd name="connsiteY0" fmla="*/ 0 h 195098"/>
              <a:gd name="connsiteX1" fmla="*/ 0 w 1878535"/>
              <a:gd name="connsiteY1" fmla="*/ 21633 h 195098"/>
              <a:gd name="connsiteX0" fmla="*/ 1743068 w 1743068"/>
              <a:gd name="connsiteY0" fmla="*/ 0 h 234346"/>
              <a:gd name="connsiteX1" fmla="*/ 0 w 1743068"/>
              <a:gd name="connsiteY1" fmla="*/ 78078 h 234346"/>
              <a:gd name="connsiteX0" fmla="*/ 1743068 w 1743068"/>
              <a:gd name="connsiteY0" fmla="*/ 0 h 275868"/>
              <a:gd name="connsiteX1" fmla="*/ 0 w 1743068"/>
              <a:gd name="connsiteY1" fmla="*/ 78078 h 275868"/>
              <a:gd name="connsiteX0" fmla="*/ 1624535 w 1624535"/>
              <a:gd name="connsiteY0" fmla="*/ 91256 h 279291"/>
              <a:gd name="connsiteX1" fmla="*/ 0 w 1624535"/>
              <a:gd name="connsiteY1" fmla="*/ 0 h 279291"/>
              <a:gd name="connsiteX0" fmla="*/ 1494713 w 1494713"/>
              <a:gd name="connsiteY0" fmla="*/ 751656 h 817970"/>
              <a:gd name="connsiteX1" fmla="*/ 0 w 1494713"/>
              <a:gd name="connsiteY1" fmla="*/ 0 h 817970"/>
              <a:gd name="connsiteX0" fmla="*/ 1494713 w 1494713"/>
              <a:gd name="connsiteY0" fmla="*/ 751656 h 820666"/>
              <a:gd name="connsiteX1" fmla="*/ 0 w 1494713"/>
              <a:gd name="connsiteY1" fmla="*/ 0 h 820666"/>
              <a:gd name="connsiteX0" fmla="*/ 1494713 w 1494713"/>
              <a:gd name="connsiteY0" fmla="*/ 751656 h 761168"/>
              <a:gd name="connsiteX1" fmla="*/ 0 w 1494713"/>
              <a:gd name="connsiteY1" fmla="*/ 0 h 761168"/>
              <a:gd name="connsiteX0" fmla="*/ 1539868 w 1539868"/>
              <a:gd name="connsiteY0" fmla="*/ 841967 h 850114"/>
              <a:gd name="connsiteX1" fmla="*/ 0 w 1539868"/>
              <a:gd name="connsiteY1" fmla="*/ 0 h 850114"/>
              <a:gd name="connsiteX0" fmla="*/ 1596312 w 1596312"/>
              <a:gd name="connsiteY0" fmla="*/ 339611 h 373169"/>
              <a:gd name="connsiteX1" fmla="*/ 0 w 1596312"/>
              <a:gd name="connsiteY1" fmla="*/ 0 h 373169"/>
              <a:gd name="connsiteX0" fmla="*/ 1596312 w 1596312"/>
              <a:gd name="connsiteY0" fmla="*/ 453508 h 459234"/>
              <a:gd name="connsiteX1" fmla="*/ 0 w 1596312"/>
              <a:gd name="connsiteY1" fmla="*/ 113897 h 459234"/>
              <a:gd name="connsiteX0" fmla="*/ 1494712 w 1494712"/>
              <a:gd name="connsiteY0" fmla="*/ 0 h 715900"/>
              <a:gd name="connsiteX1" fmla="*/ 0 w 1494712"/>
              <a:gd name="connsiteY1" fmla="*/ 715900 h 7159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1280223 w 1280223"/>
              <a:gd name="connsiteY0" fmla="*/ 0 h 868300"/>
              <a:gd name="connsiteX1" fmla="*/ 0 w 1280223"/>
              <a:gd name="connsiteY1" fmla="*/ 868300 h 8683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2064800 w 2064800"/>
              <a:gd name="connsiteY0" fmla="*/ 0 h 563500"/>
              <a:gd name="connsiteX1" fmla="*/ 0 w 2064800"/>
              <a:gd name="connsiteY1" fmla="*/ 563500 h 563500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860727 w 1860727"/>
              <a:gd name="connsiteY0" fmla="*/ 0 h 861389"/>
              <a:gd name="connsiteX1" fmla="*/ 0 w 1860727"/>
              <a:gd name="connsiteY1" fmla="*/ 861389 h 86138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65541 w 1065541"/>
              <a:gd name="connsiteY0" fmla="*/ 0 h 714809"/>
              <a:gd name="connsiteX1" fmla="*/ 0 w 1065541"/>
              <a:gd name="connsiteY1" fmla="*/ 714809 h 714809"/>
              <a:gd name="connsiteX0" fmla="*/ 1037393 w 1037393"/>
              <a:gd name="connsiteY0" fmla="*/ 0 h 743179"/>
              <a:gd name="connsiteX1" fmla="*/ 0 w 1037393"/>
              <a:gd name="connsiteY1" fmla="*/ 743179 h 743179"/>
              <a:gd name="connsiteX0" fmla="*/ 784059 w 784059"/>
              <a:gd name="connsiteY0" fmla="*/ 0 h 728994"/>
              <a:gd name="connsiteX1" fmla="*/ 0 w 784059"/>
              <a:gd name="connsiteY1" fmla="*/ 728994 h 728994"/>
              <a:gd name="connsiteX0" fmla="*/ 1966284 w 1966284"/>
              <a:gd name="connsiteY0" fmla="*/ 0 h 293982"/>
              <a:gd name="connsiteX1" fmla="*/ 0 w 1966284"/>
              <a:gd name="connsiteY1" fmla="*/ 293982 h 293982"/>
              <a:gd name="connsiteX0" fmla="*/ 1283688 w 1283688"/>
              <a:gd name="connsiteY0" fmla="*/ 0 h 327081"/>
              <a:gd name="connsiteX1" fmla="*/ 0 w 1283688"/>
              <a:gd name="connsiteY1" fmla="*/ 327081 h 327081"/>
              <a:gd name="connsiteX0" fmla="*/ 784056 w 784056"/>
              <a:gd name="connsiteY0" fmla="*/ 0 h 454748"/>
              <a:gd name="connsiteX1" fmla="*/ 0 w 784056"/>
              <a:gd name="connsiteY1" fmla="*/ 454748 h 454748"/>
              <a:gd name="connsiteX0" fmla="*/ 11184 w 1367005"/>
              <a:gd name="connsiteY0" fmla="*/ 255488 h 335064"/>
              <a:gd name="connsiteX1" fmla="*/ 1267874 w 1367005"/>
              <a:gd name="connsiteY1" fmla="*/ 52988 h 335064"/>
              <a:gd name="connsiteX0" fmla="*/ 18264 w 1274954"/>
              <a:gd name="connsiteY0" fmla="*/ 202500 h 347964"/>
              <a:gd name="connsiteX1" fmla="*/ 1274954 w 1274954"/>
              <a:gd name="connsiteY1" fmla="*/ 0 h 347964"/>
              <a:gd name="connsiteX0" fmla="*/ 0 w 1256690"/>
              <a:gd name="connsiteY0" fmla="*/ 202500 h 287101"/>
              <a:gd name="connsiteX1" fmla="*/ 1256690 w 1256690"/>
              <a:gd name="connsiteY1" fmla="*/ 0 h 287101"/>
              <a:gd name="connsiteX0" fmla="*/ 0 w 1481877"/>
              <a:gd name="connsiteY0" fmla="*/ 216685 h 298038"/>
              <a:gd name="connsiteX1" fmla="*/ 1481877 w 1481877"/>
              <a:gd name="connsiteY1" fmla="*/ 0 h 298038"/>
              <a:gd name="connsiteX0" fmla="*/ 0 w 1587432"/>
              <a:gd name="connsiteY0" fmla="*/ 93746 h 211702"/>
              <a:gd name="connsiteX1" fmla="*/ 1587432 w 1587432"/>
              <a:gd name="connsiteY1" fmla="*/ 0 h 211702"/>
              <a:gd name="connsiteX0" fmla="*/ 0 w 792245"/>
              <a:gd name="connsiteY0" fmla="*/ 0 h 734897"/>
              <a:gd name="connsiteX1" fmla="*/ 792245 w 792245"/>
              <a:gd name="connsiteY1" fmla="*/ 686442 h 734897"/>
              <a:gd name="connsiteX0" fmla="*/ 0 w 1056945"/>
              <a:gd name="connsiteY0" fmla="*/ 0 h 686442"/>
              <a:gd name="connsiteX1" fmla="*/ 792245 w 1056945"/>
              <a:gd name="connsiteY1" fmla="*/ 686442 h 686442"/>
              <a:gd name="connsiteX0" fmla="*/ 0 w 540717"/>
              <a:gd name="connsiteY0" fmla="*/ 0 h 1216024"/>
              <a:gd name="connsiteX1" fmla="*/ 74465 w 540717"/>
              <a:gd name="connsiteY1" fmla="*/ 1216024 h 1216024"/>
              <a:gd name="connsiteX0" fmla="*/ 0 w 577730"/>
              <a:gd name="connsiteY0" fmla="*/ 0 h 1211296"/>
              <a:gd name="connsiteX1" fmla="*/ 137798 w 577730"/>
              <a:gd name="connsiteY1" fmla="*/ 1211296 h 1211296"/>
              <a:gd name="connsiteX0" fmla="*/ 14093 w 412473"/>
              <a:gd name="connsiteY0" fmla="*/ 0 h 1211296"/>
              <a:gd name="connsiteX1" fmla="*/ 151891 w 412473"/>
              <a:gd name="connsiteY1" fmla="*/ 1211296 h 1211296"/>
              <a:gd name="connsiteX0" fmla="*/ 368870 w 400825"/>
              <a:gd name="connsiteY0" fmla="*/ 0 h 1230209"/>
              <a:gd name="connsiteX1" fmla="*/ 0 w 400825"/>
              <a:gd name="connsiteY1" fmla="*/ 1230209 h 1230209"/>
              <a:gd name="connsiteX0" fmla="*/ 368870 w 368870"/>
              <a:gd name="connsiteY0" fmla="*/ 0 h 1230209"/>
              <a:gd name="connsiteX1" fmla="*/ 0 w 368870"/>
              <a:gd name="connsiteY1" fmla="*/ 1230209 h 1230209"/>
              <a:gd name="connsiteX0" fmla="*/ 368870 w 554218"/>
              <a:gd name="connsiteY0" fmla="*/ 0 h 1230209"/>
              <a:gd name="connsiteX1" fmla="*/ 0 w 554218"/>
              <a:gd name="connsiteY1" fmla="*/ 1230209 h 1230209"/>
              <a:gd name="connsiteX0" fmla="*/ 0 w 624837"/>
              <a:gd name="connsiteY0" fmla="*/ 0 h 1419346"/>
              <a:gd name="connsiteX1" fmla="*/ 334835 w 624837"/>
              <a:gd name="connsiteY1" fmla="*/ 1419346 h 1419346"/>
              <a:gd name="connsiteX0" fmla="*/ 0 w 580883"/>
              <a:gd name="connsiteY0" fmla="*/ 0 h 1390976"/>
              <a:gd name="connsiteX1" fmla="*/ 278538 w 580883"/>
              <a:gd name="connsiteY1" fmla="*/ 1390976 h 1390976"/>
              <a:gd name="connsiteX0" fmla="*/ 0 w 543517"/>
              <a:gd name="connsiteY0" fmla="*/ 0 h 1390976"/>
              <a:gd name="connsiteX1" fmla="*/ 278538 w 543517"/>
              <a:gd name="connsiteY1" fmla="*/ 1390976 h 1390976"/>
              <a:gd name="connsiteX0" fmla="*/ 0 w 565389"/>
              <a:gd name="connsiteY0" fmla="*/ 0 h 1390976"/>
              <a:gd name="connsiteX1" fmla="*/ 278538 w 565389"/>
              <a:gd name="connsiteY1" fmla="*/ 1390976 h 1390976"/>
              <a:gd name="connsiteX0" fmla="*/ 15823 w 495205"/>
              <a:gd name="connsiteY0" fmla="*/ 0 h 1390976"/>
              <a:gd name="connsiteX1" fmla="*/ 294361 w 495205"/>
              <a:gd name="connsiteY1" fmla="*/ 1390976 h 1390976"/>
              <a:gd name="connsiteX0" fmla="*/ 15443 w 519198"/>
              <a:gd name="connsiteY0" fmla="*/ 0 h 1102543"/>
              <a:gd name="connsiteX1" fmla="*/ 322129 w 519198"/>
              <a:gd name="connsiteY1" fmla="*/ 1102543 h 1102543"/>
              <a:gd name="connsiteX0" fmla="*/ 50657 w 357343"/>
              <a:gd name="connsiteY0" fmla="*/ 0 h 1102543"/>
              <a:gd name="connsiteX1" fmla="*/ 357343 w 357343"/>
              <a:gd name="connsiteY1" fmla="*/ 1102543 h 1102543"/>
              <a:gd name="connsiteX0" fmla="*/ 35906 w 498286"/>
              <a:gd name="connsiteY0" fmla="*/ 0 h 776282"/>
              <a:gd name="connsiteX1" fmla="*/ 498286 w 498286"/>
              <a:gd name="connsiteY1" fmla="*/ 776282 h 776282"/>
              <a:gd name="connsiteX0" fmla="*/ 0 w 462380"/>
              <a:gd name="connsiteY0" fmla="*/ 0 h 776282"/>
              <a:gd name="connsiteX1" fmla="*/ 462380 w 462380"/>
              <a:gd name="connsiteY1" fmla="*/ 776282 h 776282"/>
              <a:gd name="connsiteX0" fmla="*/ 48358 w 126081"/>
              <a:gd name="connsiteY0" fmla="*/ 0 h 762097"/>
              <a:gd name="connsiteX1" fmla="*/ 126081 w 126081"/>
              <a:gd name="connsiteY1" fmla="*/ 762097 h 762097"/>
              <a:gd name="connsiteX0" fmla="*/ 9871 w 87594"/>
              <a:gd name="connsiteY0" fmla="*/ 0 h 762097"/>
              <a:gd name="connsiteX1" fmla="*/ 87594 w 87594"/>
              <a:gd name="connsiteY1" fmla="*/ 762097 h 762097"/>
              <a:gd name="connsiteX0" fmla="*/ 21040 w 98763"/>
              <a:gd name="connsiteY0" fmla="*/ 0 h 762097"/>
              <a:gd name="connsiteX1" fmla="*/ 98763 w 98763"/>
              <a:gd name="connsiteY1" fmla="*/ 762097 h 762097"/>
              <a:gd name="connsiteX0" fmla="*/ 40012 w 117735"/>
              <a:gd name="connsiteY0" fmla="*/ 0 h 762097"/>
              <a:gd name="connsiteX1" fmla="*/ 117735 w 117735"/>
              <a:gd name="connsiteY1" fmla="*/ 762097 h 76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735" h="762097">
                <a:moveTo>
                  <a:pt x="40012" y="0"/>
                </a:moveTo>
                <a:cubicBezTo>
                  <a:pt x="-6042" y="266616"/>
                  <a:pt x="-44649" y="447601"/>
                  <a:pt x="117735" y="762097"/>
                </a:cubicBezTo>
              </a:path>
            </a:pathLst>
          </a:custGeom>
          <a:noFill/>
          <a:ln w="22225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3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33</a:t>
            </a:fld>
            <a:endParaRPr lang="da-DK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563888" y="3140968"/>
            <a:ext cx="20601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978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Modifications to genetic search</a:t>
            </a:r>
          </a:p>
          <a:p>
            <a:pPr lvl="1"/>
            <a:r>
              <a:rPr lang="en-GB" dirty="0"/>
              <a:t>Initial population</a:t>
            </a:r>
          </a:p>
          <a:p>
            <a:pPr lvl="2"/>
            <a:r>
              <a:rPr lang="en-GB" dirty="0"/>
              <a:t>Current: randomly generated</a:t>
            </a:r>
          </a:p>
          <a:p>
            <a:pPr lvl="2"/>
            <a:r>
              <a:rPr lang="en-GB" dirty="0"/>
              <a:t>Future: allow structured initial population to evenly cover design space or follow user preferences</a:t>
            </a:r>
          </a:p>
          <a:p>
            <a:pPr lvl="1"/>
            <a:r>
              <a:rPr lang="en-GB" dirty="0"/>
              <a:t>Parent selection:</a:t>
            </a:r>
          </a:p>
          <a:p>
            <a:pPr lvl="2"/>
            <a:r>
              <a:rPr lang="en-GB" dirty="0"/>
              <a:t>Current: random selection influenced by ranking</a:t>
            </a:r>
          </a:p>
          <a:p>
            <a:pPr lvl="2"/>
            <a:r>
              <a:rPr lang="en-GB" dirty="0"/>
              <a:t>Future: allow parent selection to be also influenced by location and grouping in designs space and/or objective space</a:t>
            </a:r>
          </a:p>
          <a:p>
            <a:r>
              <a:rPr lang="en-GB" dirty="0"/>
              <a:t>Add a simulated annealing search algorithm</a:t>
            </a:r>
          </a:p>
          <a:p>
            <a:r>
              <a:rPr lang="en-GB" dirty="0"/>
              <a:t>Allow architecture and scenario sweeping with results presented in a sensible manner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34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Directions - Search</a:t>
            </a:r>
          </a:p>
        </p:txBody>
      </p:sp>
    </p:spTree>
    <p:extLst>
      <p:ext uri="{BB962C8B-B14F-4D97-AF65-F5344CB8AC3E}">
        <p14:creationId xmlns:p14="http://schemas.microsoft.com/office/powerpoint/2010/main" val="399494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8928992" cy="2061086"/>
          </a:xfrm>
        </p:spPr>
        <p:txBody>
          <a:bodyPr>
            <a:normAutofit/>
          </a:bodyPr>
          <a:lstStyle/>
          <a:p>
            <a:r>
              <a:rPr lang="en-GB" sz="2400" dirty="0"/>
              <a:t>DSE can require much CPU time, even with genetic search</a:t>
            </a:r>
          </a:p>
          <a:p>
            <a:r>
              <a:rPr lang="en-GB" sz="2400" dirty="0"/>
              <a:t>DSE may be democratised by supporting the use of cloud resources</a:t>
            </a:r>
          </a:p>
          <a:p>
            <a:r>
              <a:rPr lang="en-GB" sz="2400" dirty="0"/>
              <a:t>Making used of </a:t>
            </a:r>
            <a:r>
              <a:rPr lang="en-GB" sz="2400" dirty="0" err="1"/>
              <a:t>HTCondor</a:t>
            </a:r>
            <a:r>
              <a:rPr lang="en-GB" sz="2400" dirty="0"/>
              <a:t> we have automated much of the process already and aim to automate the remainder over the summer</a:t>
            </a:r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https://research.cs.wisc.edu/htcondor/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35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in the cloud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2554" y="3606210"/>
            <a:ext cx="1438412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PC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8878" y="3595986"/>
            <a:ext cx="1438412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Submit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7478741" y="3609004"/>
            <a:ext cx="1438412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 Nodes 1 .. 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13508" y="4221088"/>
            <a:ext cx="0" cy="2376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28084" y="4221088"/>
            <a:ext cx="0" cy="23042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244408" y="4186684"/>
            <a:ext cx="0" cy="2338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31640" y="4186684"/>
            <a:ext cx="104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 DSE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41500" y="4365104"/>
            <a:ext cx="144016" cy="21602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265306" y="4488378"/>
            <a:ext cx="128404" cy="215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8197947" y="5085184"/>
            <a:ext cx="118469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533627" y="4518412"/>
            <a:ext cx="265044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71800" y="4149080"/>
            <a:ext cx="2330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FMUs/objective scripts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555776" y="5011371"/>
            <a:ext cx="2636098" cy="110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71800" y="4643844"/>
            <a:ext cx="23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Batch of model configs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598307" y="6212657"/>
            <a:ext cx="259356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7784" y="5663939"/>
            <a:ext cx="258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Fetch Results + objectives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39061" y="4797152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1 config per node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54903" y="5651956"/>
            <a:ext cx="193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Result + objectives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69359" y="4907540"/>
            <a:ext cx="604654" cy="1329771"/>
          </a:xfrm>
          <a:prstGeom prst="rect">
            <a:avLst/>
          </a:prstGeom>
          <a:noFill/>
          <a:ln w="222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1547664" y="5013176"/>
            <a:ext cx="461665" cy="100840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dirty="0"/>
              <a:t>DSE Loop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275361" y="5013162"/>
            <a:ext cx="128405" cy="2055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581579" y="5452463"/>
            <a:ext cx="2645193" cy="2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48130" y="5128461"/>
            <a:ext cx="17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Request progress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2572900" y="5637968"/>
            <a:ext cx="2638260" cy="2328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37418" y="6237312"/>
            <a:ext cx="15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Present results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283167" y="5418510"/>
            <a:ext cx="141544" cy="2334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444911" y="5173008"/>
            <a:ext cx="2645193" cy="2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453525" y="6084716"/>
            <a:ext cx="2638260" cy="2328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460523" y="5483678"/>
            <a:ext cx="2645193" cy="2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51844" y="5565960"/>
            <a:ext cx="2638260" cy="2328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53997" y="5145463"/>
            <a:ext cx="17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Request progress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2600749" y="5988761"/>
            <a:ext cx="2645193" cy="2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5471973" y="6021288"/>
            <a:ext cx="2645193" cy="2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5279006" y="5933086"/>
            <a:ext cx="120960" cy="2949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6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5731353" cy="4797390"/>
          </a:xfrm>
        </p:spPr>
        <p:txBody>
          <a:bodyPr/>
          <a:lstStyle/>
          <a:p>
            <a:r>
              <a:rPr lang="en-GB" dirty="0"/>
              <a:t>Users are charged for both </a:t>
            </a:r>
            <a:r>
              <a:rPr lang="en-GB" dirty="0" err="1"/>
              <a:t>cpu</a:t>
            </a:r>
            <a:r>
              <a:rPr lang="en-GB" dirty="0"/>
              <a:t> time and data transferred</a:t>
            </a:r>
          </a:p>
          <a:p>
            <a:r>
              <a:rPr lang="en-GB" dirty="0"/>
              <a:t>Organisations may have different goals in terms of design cost, time and diversity</a:t>
            </a:r>
          </a:p>
          <a:p>
            <a:r>
              <a:rPr lang="en-GB" dirty="0"/>
              <a:t>We aim to provide guidance on how to employ cloud parallelism to meet organisational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36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DSE in the cloud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0152" y="1268760"/>
            <a:ext cx="3096344" cy="52074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7596336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rgbClr val="0093D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36</a:t>
            </a:fld>
            <a:endParaRPr lang="da-DK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937811" y="2463464"/>
            <a:ext cx="11088" cy="1872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092915" y="253547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13362" y="253547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33809" y="253547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54256" y="253547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74703" y="253547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77091" y="253547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203971" y="3095435"/>
            <a:ext cx="21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Generation (time</a:t>
            </a:r>
            <a:r>
              <a:rPr lang="en-US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78026" y="2463279"/>
            <a:ext cx="4892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init</a:t>
            </a:r>
            <a:endParaRPr lang="en-US" dirty="0"/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2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dirty="0"/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6536" y="2166140"/>
            <a:ext cx="118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offspring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92915" y="2823504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413362" y="2823504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92915" y="3111536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13362" y="3111536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92915" y="3399568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413362" y="3399568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92915" y="3687600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13362" y="3687600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92915" y="397563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13362" y="397563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106691" y="4662428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427138" y="4662428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747585" y="4662428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068032" y="4662428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88479" y="4662428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676456" y="4662428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380312" y="4293096"/>
            <a:ext cx="118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offspring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06691" y="4950460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27138" y="4950460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106691" y="523849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427138" y="523849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744457" y="523849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061776" y="5238492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379095" y="5244983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747585" y="4950460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068032" y="4950460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382900" y="4954719"/>
            <a:ext cx="216024" cy="2160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925283" y="4581312"/>
            <a:ext cx="11088" cy="1872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5203971" y="5236008"/>
            <a:ext cx="21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Generation (time</a:t>
            </a:r>
            <a:r>
              <a:rPr lang="en-US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65498" y="4581127"/>
            <a:ext cx="4892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init</a:t>
            </a:r>
            <a:endParaRPr lang="en-US" dirty="0"/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2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dirty="0"/>
              <a:t>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40152" y="1281300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Cloud-based DSE</a:t>
            </a:r>
          </a:p>
          <a:p>
            <a:pPr algn="ctr"/>
            <a:r>
              <a:rPr lang="en-GB" sz="2000" dirty="0"/>
              <a:t>trade-offs</a:t>
            </a:r>
          </a:p>
        </p:txBody>
      </p:sp>
    </p:spTree>
    <p:extLst>
      <p:ext uri="{BB962C8B-B14F-4D97-AF65-F5344CB8AC3E}">
        <p14:creationId xmlns:p14="http://schemas.microsoft.com/office/powerpoint/2010/main" val="3818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511930"/>
            <a:ext cx="8784976" cy="47973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There are three tutorials that will be made available in the area of DSE: </a:t>
            </a:r>
          </a:p>
          <a:p>
            <a:endParaRPr lang="en-GB" b="1" dirty="0"/>
          </a:p>
          <a:p>
            <a:r>
              <a:rPr lang="en-GB" b="1" dirty="0"/>
              <a:t>Tutorial 5:  </a:t>
            </a:r>
            <a:r>
              <a:rPr lang="en-GB" b="1" dirty="0" err="1"/>
              <a:t>SysML</a:t>
            </a:r>
            <a:r>
              <a:rPr lang="en-GB" b="1" dirty="0"/>
              <a:t> for DSE </a:t>
            </a:r>
            <a:r>
              <a:rPr lang="en-GB" dirty="0"/>
              <a:t>– How to create the </a:t>
            </a:r>
            <a:r>
              <a:rPr lang="en-GB" dirty="0" err="1"/>
              <a:t>SysML</a:t>
            </a:r>
            <a:r>
              <a:rPr lang="en-GB" dirty="0"/>
              <a:t> views describing DSE and exporting this to the app.</a:t>
            </a:r>
          </a:p>
          <a:p>
            <a:r>
              <a:rPr lang="en-GB" b="1" dirty="0"/>
              <a:t>Tutorial 6: Editing and Launching DSE </a:t>
            </a:r>
            <a:r>
              <a:rPr lang="en-GB" dirty="0"/>
              <a:t>– How to edit the DSE configuration in the app, how to launch a DSE and an overview of the results</a:t>
            </a:r>
          </a:p>
          <a:p>
            <a:r>
              <a:rPr lang="en-GB" b="1" dirty="0"/>
              <a:t>Tutorial 7: Objective Scripts </a:t>
            </a:r>
            <a:r>
              <a:rPr lang="en-GB" dirty="0"/>
              <a:t>– Creating objective scripts with examples from the water tank and line follower robot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37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 Tutorials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7596336" y="6453336"/>
            <a:ext cx="144016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rgbClr val="0093D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43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38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DSE Workflow (Tutorials)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2528714" y="1700962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DSE Analysis</a:t>
            </a:r>
          </a:p>
        </p:txBody>
      </p:sp>
      <p:sp>
        <p:nvSpPr>
          <p:cNvPr id="7" name="Oval 6"/>
          <p:cNvSpPr/>
          <p:nvPr/>
        </p:nvSpPr>
        <p:spPr>
          <a:xfrm>
            <a:off x="1115616" y="1052736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Requirements</a:t>
            </a:r>
          </a:p>
        </p:txBody>
      </p:sp>
      <p:sp>
        <p:nvSpPr>
          <p:cNvPr id="8" name="Oval 7"/>
          <p:cNvSpPr/>
          <p:nvPr/>
        </p:nvSpPr>
        <p:spPr>
          <a:xfrm>
            <a:off x="2528714" y="2309229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DSE Analysis Model</a:t>
            </a:r>
          </a:p>
        </p:txBody>
      </p:sp>
      <p:sp>
        <p:nvSpPr>
          <p:cNvPr id="9" name="Oval 8"/>
          <p:cNvSpPr/>
          <p:nvPr/>
        </p:nvSpPr>
        <p:spPr>
          <a:xfrm>
            <a:off x="173162" y="3422650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DSE Configuration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4868187" y="2852936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Objective Scripting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79512" y="2852936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 Export</a:t>
            </a:r>
          </a:p>
        </p:txBody>
      </p:sp>
      <p:sp>
        <p:nvSpPr>
          <p:cNvPr id="12" name="Oval 11"/>
          <p:cNvSpPr/>
          <p:nvPr/>
        </p:nvSpPr>
        <p:spPr>
          <a:xfrm>
            <a:off x="3968874" y="1052736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Multi-model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173162" y="4050390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Configuration Editing</a:t>
            </a:r>
          </a:p>
        </p:txBody>
      </p:sp>
      <p:sp>
        <p:nvSpPr>
          <p:cNvPr id="15" name="Oval 14"/>
          <p:cNvSpPr/>
          <p:nvPr/>
        </p:nvSpPr>
        <p:spPr>
          <a:xfrm>
            <a:off x="5241146" y="1700808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Modelio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765450" y="4050390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INTO App.</a:t>
            </a:r>
          </a:p>
        </p:txBody>
      </p:sp>
      <p:sp>
        <p:nvSpPr>
          <p:cNvPr id="17" name="Oval 16"/>
          <p:cNvSpPr/>
          <p:nvPr/>
        </p:nvSpPr>
        <p:spPr>
          <a:xfrm>
            <a:off x="7528545" y="2851746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Python/Java</a:t>
            </a:r>
          </a:p>
        </p:txBody>
      </p:sp>
      <p:sp>
        <p:nvSpPr>
          <p:cNvPr id="18" name="Oval 17"/>
          <p:cNvSpPr/>
          <p:nvPr/>
        </p:nvSpPr>
        <p:spPr>
          <a:xfrm>
            <a:off x="4868187" y="3479135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Objective Scripts</a:t>
            </a:r>
          </a:p>
        </p:txBody>
      </p:sp>
      <p:sp>
        <p:nvSpPr>
          <p:cNvPr id="19" name="Oval 18"/>
          <p:cNvSpPr/>
          <p:nvPr/>
        </p:nvSpPr>
        <p:spPr>
          <a:xfrm>
            <a:off x="179512" y="4678130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DSE Configuration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2514769" y="5374193"/>
            <a:ext cx="2448272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Launch DSE</a:t>
            </a:r>
          </a:p>
        </p:txBody>
      </p:sp>
      <p:sp>
        <p:nvSpPr>
          <p:cNvPr id="21" name="Oval 20"/>
          <p:cNvSpPr/>
          <p:nvPr/>
        </p:nvSpPr>
        <p:spPr>
          <a:xfrm>
            <a:off x="5192189" y="5374705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INTO App.</a:t>
            </a:r>
          </a:p>
        </p:txBody>
      </p:sp>
      <p:sp>
        <p:nvSpPr>
          <p:cNvPr id="22" name="Oval 21"/>
          <p:cNvSpPr/>
          <p:nvPr/>
        </p:nvSpPr>
        <p:spPr>
          <a:xfrm>
            <a:off x="971600" y="6132870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Simulation Results</a:t>
            </a:r>
          </a:p>
        </p:txBody>
      </p:sp>
      <p:sp>
        <p:nvSpPr>
          <p:cNvPr id="23" name="Oval 22"/>
          <p:cNvSpPr/>
          <p:nvPr/>
        </p:nvSpPr>
        <p:spPr>
          <a:xfrm>
            <a:off x="6013139" y="6142115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Ranking Results</a:t>
            </a:r>
          </a:p>
        </p:txBody>
      </p:sp>
      <p:sp>
        <p:nvSpPr>
          <p:cNvPr id="24" name="Oval 23"/>
          <p:cNvSpPr/>
          <p:nvPr/>
        </p:nvSpPr>
        <p:spPr>
          <a:xfrm>
            <a:off x="3474842" y="6132870"/>
            <a:ext cx="2448272" cy="432048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Objective Results</a:t>
            </a:r>
          </a:p>
        </p:txBody>
      </p:sp>
      <p:cxnSp>
        <p:nvCxnSpPr>
          <p:cNvPr id="26" name="Connector: Elbow 25"/>
          <p:cNvCxnSpPr>
            <a:stCxn id="7" idx="5"/>
            <a:endCxn id="6" idx="0"/>
          </p:cNvCxnSpPr>
          <p:nvPr/>
        </p:nvCxnSpPr>
        <p:spPr>
          <a:xfrm rot="16200000" flipH="1">
            <a:off x="3339373" y="1287485"/>
            <a:ext cx="279450" cy="5475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stCxn id="12" idx="3"/>
            <a:endCxn id="6" idx="0"/>
          </p:cNvCxnSpPr>
          <p:nvPr/>
        </p:nvCxnSpPr>
        <p:spPr>
          <a:xfrm rot="5400000">
            <a:off x="3900408" y="1273955"/>
            <a:ext cx="279450" cy="57456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stCxn id="15" idx="2"/>
            <a:endCxn id="6" idx="3"/>
          </p:cNvCxnSpPr>
          <p:nvPr/>
        </p:nvCxnSpPr>
        <p:spPr>
          <a:xfrm rot="10800000" flipV="1">
            <a:off x="4976986" y="1916832"/>
            <a:ext cx="264160" cy="1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/>
          <p:cNvCxnSpPr>
            <a:stCxn id="6" idx="2"/>
            <a:endCxn id="8" idx="0"/>
          </p:cNvCxnSpPr>
          <p:nvPr/>
        </p:nvCxnSpPr>
        <p:spPr>
          <a:xfrm rot="5400000">
            <a:off x="3664741" y="2221119"/>
            <a:ext cx="176219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/>
          <p:cNvCxnSpPr>
            <a:stCxn id="8" idx="2"/>
            <a:endCxn id="11" idx="0"/>
          </p:cNvCxnSpPr>
          <p:nvPr/>
        </p:nvCxnSpPr>
        <p:spPr>
          <a:xfrm rot="10800000" flipV="1">
            <a:off x="1403648" y="2525252"/>
            <a:ext cx="1125066" cy="3276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stCxn id="8" idx="6"/>
            <a:endCxn id="10" idx="0"/>
          </p:cNvCxnSpPr>
          <p:nvPr/>
        </p:nvCxnSpPr>
        <p:spPr>
          <a:xfrm>
            <a:off x="4976986" y="2525253"/>
            <a:ext cx="1115337" cy="3276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/>
          <p:cNvCxnSpPr>
            <a:stCxn id="17" idx="2"/>
            <a:endCxn id="10" idx="3"/>
          </p:cNvCxnSpPr>
          <p:nvPr/>
        </p:nvCxnSpPr>
        <p:spPr>
          <a:xfrm rot="10800000" flipV="1">
            <a:off x="7316459" y="3067770"/>
            <a:ext cx="212086" cy="119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763645" y="2852859"/>
            <a:ext cx="1507951" cy="432048"/>
          </a:xfrm>
          <a:prstGeom prst="ellipse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Modelio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44" name="Connector: Elbow 43"/>
          <p:cNvCxnSpPr>
            <a:stCxn id="42" idx="2"/>
            <a:endCxn id="11" idx="3"/>
          </p:cNvCxnSpPr>
          <p:nvPr/>
        </p:nvCxnSpPr>
        <p:spPr>
          <a:xfrm rot="10800000" flipV="1">
            <a:off x="2627785" y="3068882"/>
            <a:ext cx="135861" cy="7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/>
          <p:cNvCxnSpPr>
            <a:stCxn id="11" idx="2"/>
            <a:endCxn id="9" idx="0"/>
          </p:cNvCxnSpPr>
          <p:nvPr/>
        </p:nvCxnSpPr>
        <p:spPr>
          <a:xfrm rot="5400000">
            <a:off x="1331640" y="3350642"/>
            <a:ext cx="137666" cy="63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/>
          <p:cNvCxnSpPr>
            <a:stCxn id="9" idx="4"/>
            <a:endCxn id="13" idx="0"/>
          </p:cNvCxnSpPr>
          <p:nvPr/>
        </p:nvCxnSpPr>
        <p:spPr>
          <a:xfrm rot="5400000">
            <a:off x="1299452" y="3952544"/>
            <a:ext cx="195692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/>
          <p:cNvCxnSpPr>
            <a:stCxn id="13" idx="2"/>
            <a:endCxn id="19" idx="0"/>
          </p:cNvCxnSpPr>
          <p:nvPr/>
        </p:nvCxnSpPr>
        <p:spPr>
          <a:xfrm rot="16200000" flipH="1">
            <a:off x="1302627" y="4577109"/>
            <a:ext cx="195692" cy="63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/>
          <p:cNvCxnSpPr>
            <a:stCxn id="16" idx="2"/>
            <a:endCxn id="13" idx="3"/>
          </p:cNvCxnSpPr>
          <p:nvPr/>
        </p:nvCxnSpPr>
        <p:spPr>
          <a:xfrm rot="10800000">
            <a:off x="2621434" y="4266414"/>
            <a:ext cx="144016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/>
          <p:cNvCxnSpPr>
            <a:stCxn id="10" idx="2"/>
            <a:endCxn id="18" idx="0"/>
          </p:cNvCxnSpPr>
          <p:nvPr/>
        </p:nvCxnSpPr>
        <p:spPr>
          <a:xfrm rot="5400000">
            <a:off x="5995248" y="3382059"/>
            <a:ext cx="194151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/>
          <p:cNvCxnSpPr>
            <a:stCxn id="19" idx="5"/>
            <a:endCxn id="20" idx="0"/>
          </p:cNvCxnSpPr>
          <p:nvPr/>
        </p:nvCxnSpPr>
        <p:spPr>
          <a:xfrm rot="16200000" flipH="1">
            <a:off x="2840431" y="4475718"/>
            <a:ext cx="327287" cy="14696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/>
          <p:cNvCxnSpPr>
            <a:stCxn id="18" idx="4"/>
            <a:endCxn id="20" idx="0"/>
          </p:cNvCxnSpPr>
          <p:nvPr/>
        </p:nvCxnSpPr>
        <p:spPr>
          <a:xfrm rot="5400000">
            <a:off x="4184109" y="3465979"/>
            <a:ext cx="1463010" cy="2353418"/>
          </a:xfrm>
          <a:prstGeom prst="bentConnector3">
            <a:avLst>
              <a:gd name="adj1" fmla="val 889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/>
          <p:cNvCxnSpPr>
            <a:stCxn id="21" idx="2"/>
            <a:endCxn id="20" idx="3"/>
          </p:cNvCxnSpPr>
          <p:nvPr/>
        </p:nvCxnSpPr>
        <p:spPr>
          <a:xfrm rot="10800000">
            <a:off x="4963041" y="5590217"/>
            <a:ext cx="229148" cy="5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/>
          <p:cNvCxnSpPr>
            <a:stCxn id="20" idx="2"/>
            <a:endCxn id="22" idx="0"/>
          </p:cNvCxnSpPr>
          <p:nvPr/>
        </p:nvCxnSpPr>
        <p:spPr>
          <a:xfrm rot="5400000">
            <a:off x="2804007" y="5197971"/>
            <a:ext cx="326629" cy="15431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/>
          <p:cNvCxnSpPr>
            <a:stCxn id="20" idx="2"/>
            <a:endCxn id="24" idx="0"/>
          </p:cNvCxnSpPr>
          <p:nvPr/>
        </p:nvCxnSpPr>
        <p:spPr>
          <a:xfrm rot="16200000" flipH="1">
            <a:off x="4055627" y="5489518"/>
            <a:ext cx="326629" cy="96007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/>
          <p:cNvCxnSpPr>
            <a:stCxn id="20" idx="2"/>
            <a:endCxn id="23" idx="0"/>
          </p:cNvCxnSpPr>
          <p:nvPr/>
        </p:nvCxnSpPr>
        <p:spPr>
          <a:xfrm rot="16200000" flipH="1">
            <a:off x="5320153" y="4224993"/>
            <a:ext cx="335874" cy="34983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 rot="20053193">
            <a:off x="340690" y="1827178"/>
            <a:ext cx="4483422" cy="175702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95149" y="1556792"/>
            <a:ext cx="1756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Tutorial 5</a:t>
            </a:r>
          </a:p>
        </p:txBody>
      </p:sp>
      <p:sp>
        <p:nvSpPr>
          <p:cNvPr id="45" name="Oval 44"/>
          <p:cNvSpPr/>
          <p:nvPr/>
        </p:nvSpPr>
        <p:spPr>
          <a:xfrm rot="518138">
            <a:off x="-51720" y="4156338"/>
            <a:ext cx="7698818" cy="2296998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6749097" y="4521811"/>
            <a:ext cx="1756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Tutorial 6</a:t>
            </a:r>
          </a:p>
        </p:txBody>
      </p:sp>
      <p:sp>
        <p:nvSpPr>
          <p:cNvPr id="49" name="Oval 48"/>
          <p:cNvSpPr/>
          <p:nvPr/>
        </p:nvSpPr>
        <p:spPr>
          <a:xfrm>
            <a:off x="4644008" y="2667076"/>
            <a:ext cx="3164413" cy="140398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/>
          <p:cNvSpPr txBox="1"/>
          <p:nvPr/>
        </p:nvSpPr>
        <p:spPr>
          <a:xfrm>
            <a:off x="6626659" y="2196153"/>
            <a:ext cx="1756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Tutorial 7</a:t>
            </a:r>
          </a:p>
        </p:txBody>
      </p:sp>
    </p:spTree>
    <p:extLst>
      <p:ext uri="{BB962C8B-B14F-4D97-AF65-F5344CB8AC3E}">
        <p14:creationId xmlns:p14="http://schemas.microsoft.com/office/powerpoint/2010/main" val="172625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45" grpId="0" animBg="1"/>
      <p:bldP spid="47" grpId="0"/>
      <p:bldP spid="49" grpId="0" animBg="1"/>
      <p:bldP spid="5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512" y="425040"/>
            <a:ext cx="8784976" cy="2062239"/>
          </a:xfrm>
        </p:spPr>
        <p:txBody>
          <a:bodyPr>
            <a:noAutofit/>
          </a:bodyPr>
          <a:lstStyle/>
          <a:p>
            <a:r>
              <a:rPr lang="en-GB" b="1" dirty="0"/>
              <a:t>Design Space Exploration Introduction</a:t>
            </a:r>
          </a:p>
        </p:txBody>
      </p:sp>
      <p:sp>
        <p:nvSpPr>
          <p:cNvPr id="24" name="Subtitle 6"/>
          <p:cNvSpPr txBox="1">
            <a:spLocks/>
          </p:cNvSpPr>
          <p:nvPr/>
        </p:nvSpPr>
        <p:spPr>
          <a:xfrm>
            <a:off x="323528" y="1808820"/>
            <a:ext cx="8496944" cy="1637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Carl Gamble, </a:t>
            </a:r>
            <a:r>
              <a:rPr lang="en-US" dirty="0">
                <a:solidFill>
                  <a:schemeClr val="accent1"/>
                </a:solidFill>
              </a:rPr>
              <a:t>Newcastle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39</a:t>
            </a:fld>
            <a:endParaRPr lang="da-DK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6152320"/>
            <a:ext cx="2728797" cy="5730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18" y="5949280"/>
            <a:ext cx="2399575" cy="842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7C1EE-50ED-9E47-85A2-C5664A048BFB}"/>
              </a:ext>
            </a:extLst>
          </p:cNvPr>
          <p:cNvSpPr txBox="1"/>
          <p:nvPr/>
        </p:nvSpPr>
        <p:spPr>
          <a:xfrm>
            <a:off x="6660232" y="63720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6E6F73"/>
                </a:solidFill>
              </a:rPr>
              <a:t>www.into-cps.org</a:t>
            </a:r>
            <a:endParaRPr lang="en-US" dirty="0">
              <a:solidFill>
                <a:srgbClr val="6E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5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4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Space - Parameters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251520" y="1124743"/>
            <a:ext cx="5616624" cy="5176469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Design parameters have numeric or token values that define some property of the CPS</a:t>
            </a:r>
          </a:p>
          <a:p>
            <a:r>
              <a:rPr lang="en-GB" dirty="0"/>
              <a:t>Parameters can define physical or cyber properties</a:t>
            </a:r>
          </a:p>
          <a:p>
            <a:r>
              <a:rPr lang="en-GB" dirty="0"/>
              <a:t>Multiplying the potential number of values for each parameter defines the architecture’s design space.</a:t>
            </a:r>
          </a:p>
          <a:p>
            <a:r>
              <a:rPr lang="en-GB" dirty="0"/>
              <a:t>Line follow robot has 9 positions for each sensor -&gt; 81 potential designs</a:t>
            </a:r>
          </a:p>
          <a:p>
            <a:r>
              <a:rPr lang="en-GB" dirty="0"/>
              <a:t>We may want constraints on parameters to yield only sensible combinations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300192" y="1484784"/>
            <a:ext cx="2520280" cy="4032448"/>
            <a:chOff x="6300192" y="1484784"/>
            <a:chExt cx="2520280" cy="4032448"/>
          </a:xfrm>
        </p:grpSpPr>
        <p:sp>
          <p:nvSpPr>
            <p:cNvPr id="7" name="Rectangle 6"/>
            <p:cNvSpPr/>
            <p:nvPr/>
          </p:nvSpPr>
          <p:spPr>
            <a:xfrm>
              <a:off x="6300192" y="1484784"/>
              <a:ext cx="2520280" cy="403244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23215" y="3268631"/>
              <a:ext cx="1261330" cy="1899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404952" y="170080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69176" y="170080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309603" y="170080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950029" y="170080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590456" y="170080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8028750" y="170080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404952" y="2800750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669176" y="2800750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309603" y="2800750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950029" y="2800750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590456" y="2800750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8028750" y="2800750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04952" y="394646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669176" y="394646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309603" y="394646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950029" y="394646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590456" y="394646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8028750" y="394646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02808" y="4302579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29455" y="4301926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00192" y="1484784"/>
            <a:ext cx="2520280" cy="4032448"/>
            <a:chOff x="6300192" y="1484784"/>
            <a:chExt cx="2520280" cy="4032448"/>
          </a:xfrm>
        </p:grpSpPr>
        <p:sp>
          <p:nvSpPr>
            <p:cNvPr id="30" name="Rectangle 29"/>
            <p:cNvSpPr/>
            <p:nvPr/>
          </p:nvSpPr>
          <p:spPr>
            <a:xfrm>
              <a:off x="6300192" y="1484784"/>
              <a:ext cx="2520280" cy="403244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23215" y="3268631"/>
              <a:ext cx="1261330" cy="1899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69176" y="394646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309603" y="394646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02808" y="4302579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29455" y="4301926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300192" y="1484784"/>
            <a:ext cx="2520280" cy="4032448"/>
            <a:chOff x="6300192" y="1484784"/>
            <a:chExt cx="2520280" cy="4032448"/>
          </a:xfrm>
        </p:grpSpPr>
        <p:sp>
          <p:nvSpPr>
            <p:cNvPr id="37" name="Rectangle 36"/>
            <p:cNvSpPr/>
            <p:nvPr/>
          </p:nvSpPr>
          <p:spPr>
            <a:xfrm>
              <a:off x="6300192" y="1484784"/>
              <a:ext cx="2520280" cy="403244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23215" y="3268631"/>
              <a:ext cx="1261330" cy="1899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404952" y="170080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590456" y="170080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02808" y="4302579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229455" y="4301926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315810" y="1484784"/>
            <a:ext cx="2520280" cy="4032448"/>
            <a:chOff x="5796136" y="1124744"/>
            <a:chExt cx="2520280" cy="4032448"/>
          </a:xfrm>
        </p:grpSpPr>
        <p:sp>
          <p:nvSpPr>
            <p:cNvPr id="44" name="Rectangle 43"/>
            <p:cNvSpPr/>
            <p:nvPr/>
          </p:nvSpPr>
          <p:spPr>
            <a:xfrm>
              <a:off x="5796136" y="1124744"/>
              <a:ext cx="2520280" cy="403244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19159" y="2908591"/>
              <a:ext cx="1261330" cy="1899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165120" y="134076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086400" y="358642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198752" y="3942539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725399" y="3941886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00192" y="1484784"/>
            <a:ext cx="2520280" cy="4032448"/>
            <a:chOff x="5760132" y="1199775"/>
            <a:chExt cx="2520280" cy="4032448"/>
          </a:xfrm>
        </p:grpSpPr>
        <p:sp>
          <p:nvSpPr>
            <p:cNvPr id="51" name="Rectangle 50"/>
            <p:cNvSpPr/>
            <p:nvPr/>
          </p:nvSpPr>
          <p:spPr>
            <a:xfrm>
              <a:off x="5760132" y="1199775"/>
              <a:ext cx="2520280" cy="403244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383155" y="2983622"/>
              <a:ext cx="1261330" cy="1899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864892" y="2515741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769543" y="2515741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162748" y="4017570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689395" y="4016917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72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5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Space - Architecture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251520" y="1124743"/>
            <a:ext cx="4769056" cy="517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Designs that differ in more than just parameter values</a:t>
            </a:r>
          </a:p>
          <a:p>
            <a:r>
              <a:rPr lang="en-GB"/>
              <a:t>Architectures may share some parameters</a:t>
            </a:r>
          </a:p>
          <a:p>
            <a:r>
              <a:rPr lang="en-GB"/>
              <a:t>Line follow robot could have different numbers of sensors</a:t>
            </a:r>
          </a:p>
          <a:p>
            <a:endParaRPr lang="en-GB"/>
          </a:p>
          <a:p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4876185" y="1916832"/>
            <a:ext cx="2000072" cy="3200115"/>
            <a:chOff x="6300192" y="1484784"/>
            <a:chExt cx="2520280" cy="4032448"/>
          </a:xfrm>
        </p:grpSpPr>
        <p:sp>
          <p:nvSpPr>
            <p:cNvPr id="8" name="Rectangle 7"/>
            <p:cNvSpPr/>
            <p:nvPr/>
          </p:nvSpPr>
          <p:spPr>
            <a:xfrm>
              <a:off x="6300192" y="1484784"/>
              <a:ext cx="2520280" cy="403244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923215" y="3268631"/>
              <a:ext cx="1261330" cy="18994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04952" y="170080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69176" y="170080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309603" y="170080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950029" y="170080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590456" y="170080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028750" y="170080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404952" y="2800750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669176" y="2800750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309603" y="2800750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50029" y="2800750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590456" y="2800750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028750" y="2800750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404952" y="394646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669176" y="394646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309603" y="394646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950029" y="394646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590456" y="3946468"/>
              <a:ext cx="199496" cy="1994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8028750" y="3946468"/>
              <a:ext cx="199496" cy="199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02808" y="4302579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29455" y="4301926"/>
              <a:ext cx="176706" cy="9353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36423" y="1916832"/>
            <a:ext cx="2000073" cy="3200116"/>
            <a:chOff x="2734833" y="1700808"/>
            <a:chExt cx="2520280" cy="4032448"/>
          </a:xfrm>
        </p:grpSpPr>
        <p:grpSp>
          <p:nvGrpSpPr>
            <p:cNvPr id="31" name="Group 30"/>
            <p:cNvGrpSpPr/>
            <p:nvPr/>
          </p:nvGrpSpPr>
          <p:grpSpPr>
            <a:xfrm>
              <a:off x="2734833" y="1700808"/>
              <a:ext cx="2520280" cy="4032448"/>
              <a:chOff x="6300192" y="1484784"/>
              <a:chExt cx="2520280" cy="4032448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300192" y="1484784"/>
                <a:ext cx="2520280" cy="40324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923215" y="3268631"/>
                <a:ext cx="1261330" cy="18994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8585935" y="1700808"/>
                <a:ext cx="199496" cy="19949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865855" y="1700808"/>
                <a:ext cx="199496" cy="19949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7056306" y="1700808"/>
                <a:ext cx="199496" cy="1994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6696732" y="1700808"/>
                <a:ext cx="199496" cy="1994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337159" y="1700808"/>
                <a:ext cx="199496" cy="1994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209733" y="1700808"/>
                <a:ext cx="199496" cy="19949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585935" y="2800750"/>
                <a:ext cx="199496" cy="19949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865855" y="2800750"/>
                <a:ext cx="199496" cy="19949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056306" y="2800750"/>
                <a:ext cx="199496" cy="1994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696732" y="2800750"/>
                <a:ext cx="199496" cy="1994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337159" y="2800750"/>
                <a:ext cx="199496" cy="1994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8209733" y="2800750"/>
                <a:ext cx="199496" cy="19949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8585935" y="3946468"/>
                <a:ext cx="199496" cy="19949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865855" y="3946468"/>
                <a:ext cx="199496" cy="19949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7056306" y="3946468"/>
                <a:ext cx="199496" cy="1994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696732" y="3946468"/>
                <a:ext cx="199496" cy="1994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337159" y="3946468"/>
                <a:ext cx="199496" cy="1994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209733" y="3946468"/>
                <a:ext cx="199496" cy="19949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702808" y="4302579"/>
                <a:ext cx="176706" cy="9353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8229455" y="4301926"/>
                <a:ext cx="176706" cy="9353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3906091" y="1916832"/>
              <a:ext cx="199496" cy="19949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06091" y="3016774"/>
              <a:ext cx="199496" cy="19949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906091" y="4162492"/>
              <a:ext cx="199496" cy="19949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21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6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Space -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41" y="1844824"/>
            <a:ext cx="2269331" cy="3212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00" y="1772816"/>
            <a:ext cx="3284984" cy="3284984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51520" y="1124743"/>
            <a:ext cx="5112568" cy="5176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Scenarios describe the environment around the CPS</a:t>
            </a:r>
          </a:p>
          <a:p>
            <a:r>
              <a:rPr lang="en-GB" dirty="0"/>
              <a:t>Designs may be optimised for particular scenarios</a:t>
            </a:r>
          </a:p>
          <a:p>
            <a:r>
              <a:rPr lang="en-GB" dirty="0"/>
              <a:t>Need diversity in testing scenarios</a:t>
            </a:r>
          </a:p>
          <a:p>
            <a:r>
              <a:rPr lang="en-GB" dirty="0"/>
              <a:t>Scenarios can help assess different requirements</a:t>
            </a:r>
          </a:p>
          <a:p>
            <a:r>
              <a:rPr lang="en-GB" dirty="0"/>
              <a:t>This affects both simulation models and objective scripts </a:t>
            </a:r>
          </a:p>
        </p:txBody>
      </p:sp>
    </p:spTree>
    <p:extLst>
      <p:ext uri="{BB962C8B-B14F-4D97-AF65-F5344CB8AC3E}">
        <p14:creationId xmlns:p14="http://schemas.microsoft.com/office/powerpoint/2010/main" val="342177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3D194-6503-B145-ADA6-6CFF32982F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Results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81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825" y="1268760"/>
            <a:ext cx="8642350" cy="48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7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85" y="4634768"/>
            <a:ext cx="2432997" cy="165618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8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" y="1052736"/>
            <a:ext cx="2448272" cy="141072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1" y="2564904"/>
            <a:ext cx="1941420" cy="19414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Brace 11"/>
          <p:cNvSpPr/>
          <p:nvPr/>
        </p:nvSpPr>
        <p:spPr>
          <a:xfrm>
            <a:off x="3131840" y="1268760"/>
            <a:ext cx="504056" cy="48245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105400" y="1253454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Live graphs and raw results are good for debugging CPS design and understanding behaviour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04962" y="2350621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They are not so good for automatically comparing two or more designs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7944" y="3291949"/>
            <a:ext cx="4680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Need measures that characterise behaviour of the modelled system.  </a:t>
            </a:r>
          </a:p>
          <a:p>
            <a:endParaRPr lang="en-GB" dirty="0"/>
          </a:p>
          <a:p>
            <a:r>
              <a:rPr lang="en-GB" dirty="0"/>
              <a:t>We call these ‘objectives’ and they process the raw simulation data to output measures that allow direct comparison of results.</a:t>
            </a:r>
          </a:p>
          <a:p>
            <a:endParaRPr lang="en-GB" dirty="0"/>
          </a:p>
          <a:p>
            <a:r>
              <a:rPr lang="en-GB" dirty="0"/>
              <a:t>For the line follower we have cross track error and lap time</a:t>
            </a:r>
          </a:p>
        </p:txBody>
      </p:sp>
    </p:spTree>
    <p:extLst>
      <p:ext uri="{BB962C8B-B14F-4D97-AF65-F5344CB8AC3E}">
        <p14:creationId xmlns:p14="http://schemas.microsoft.com/office/powerpoint/2010/main" val="31527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62FFA-9C85-4587-AC02-EF116B0D5459}" type="slidenum">
              <a:rPr lang="da-DK" smtClean="0"/>
              <a:pPr>
                <a:defRPr/>
              </a:pPr>
              <a:t>9</a:t>
            </a:fld>
            <a:endParaRPr lang="da-DK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Evaluation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880" t="4794" r="3416" b="1610"/>
          <a:stretch/>
        </p:blipFill>
        <p:spPr>
          <a:xfrm>
            <a:off x="3131840" y="5490527"/>
            <a:ext cx="3888432" cy="96280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59660" y="1808220"/>
            <a:ext cx="113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Raw data: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660359" y="1115947"/>
            <a:ext cx="4752312" cy="1656184"/>
            <a:chOff x="2699792" y="1124744"/>
            <a:chExt cx="4752312" cy="1656184"/>
          </a:xfrm>
        </p:grpSpPr>
        <p:grpSp>
          <p:nvGrpSpPr>
            <p:cNvPr id="14" name="Group 13"/>
            <p:cNvGrpSpPr/>
            <p:nvPr/>
          </p:nvGrpSpPr>
          <p:grpSpPr>
            <a:xfrm>
              <a:off x="2699792" y="1124744"/>
              <a:ext cx="2664296" cy="1656184"/>
              <a:chOff x="2699792" y="1124744"/>
              <a:chExt cx="2664296" cy="16561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16783" t="9877" r="21684" b="17028"/>
              <a:stretch/>
            </p:blipFill>
            <p:spPr>
              <a:xfrm rot="5400000">
                <a:off x="3239852" y="584684"/>
                <a:ext cx="1584176" cy="2664296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699792" y="1124744"/>
                <a:ext cx="2628292" cy="1656184"/>
              </a:xfrm>
              <a:prstGeom prst="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868144" y="1182938"/>
              <a:ext cx="15839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Map</a:t>
              </a:r>
            </a:p>
            <a:p>
              <a:pPr algn="ctr"/>
              <a:r>
                <a:rPr lang="en-GB" dirty="0"/>
                <a:t>(scenario data)</a:t>
              </a: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583723" y="1156805"/>
              <a:ext cx="1512277" cy="496149"/>
            </a:xfrm>
            <a:custGeom>
              <a:avLst/>
              <a:gdLst>
                <a:gd name="connsiteX0" fmla="*/ 1512277 w 1512277"/>
                <a:gd name="connsiteY0" fmla="*/ 308580 h 496149"/>
                <a:gd name="connsiteX1" fmla="*/ 1101969 w 1512277"/>
                <a:gd name="connsiteY1" fmla="*/ 3780 h 496149"/>
                <a:gd name="connsiteX2" fmla="*/ 0 w 1512277"/>
                <a:gd name="connsiteY2" fmla="*/ 496149 h 49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2277" h="496149">
                  <a:moveTo>
                    <a:pt x="1512277" y="308580"/>
                  </a:moveTo>
                  <a:cubicBezTo>
                    <a:pt x="1433146" y="140549"/>
                    <a:pt x="1354015" y="-27481"/>
                    <a:pt x="1101969" y="3780"/>
                  </a:cubicBezTo>
                  <a:cubicBezTo>
                    <a:pt x="849923" y="35041"/>
                    <a:pt x="424961" y="265595"/>
                    <a:pt x="0" y="496149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760842" y="1121519"/>
            <a:ext cx="4979510" cy="1575392"/>
            <a:chOff x="2760842" y="1121519"/>
            <a:chExt cx="4979510" cy="1575392"/>
          </a:xfrm>
        </p:grpSpPr>
        <p:sp>
          <p:nvSpPr>
            <p:cNvPr id="18" name="TextBox 17"/>
            <p:cNvSpPr txBox="1"/>
            <p:nvPr/>
          </p:nvSpPr>
          <p:spPr>
            <a:xfrm>
              <a:off x="5754231" y="1809906"/>
              <a:ext cx="19861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Robot track</a:t>
              </a:r>
            </a:p>
            <a:p>
              <a:pPr algn="ctr"/>
              <a:r>
                <a:rPr lang="en-GB" dirty="0"/>
                <a:t>(simulation results)</a:t>
              </a: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760842" y="1121519"/>
              <a:ext cx="2506191" cy="1522634"/>
            </a:xfrm>
            <a:custGeom>
              <a:avLst/>
              <a:gdLst>
                <a:gd name="connsiteX0" fmla="*/ 1056762 w 2392771"/>
                <a:gd name="connsiteY0" fmla="*/ 1341495 h 1516712"/>
                <a:gd name="connsiteX1" fmla="*/ 2064245 w 2392771"/>
                <a:gd name="connsiteY1" fmla="*/ 1516709 h 1516712"/>
                <a:gd name="connsiteX2" fmla="*/ 2327066 w 2392771"/>
                <a:gd name="connsiteY2" fmla="*/ 1346970 h 1516712"/>
                <a:gd name="connsiteX3" fmla="*/ 2327066 w 2392771"/>
                <a:gd name="connsiteY3" fmla="*/ 1346970 h 1516712"/>
                <a:gd name="connsiteX4" fmla="*/ 2305164 w 2392771"/>
                <a:gd name="connsiteY4" fmla="*/ 1002017 h 1516712"/>
                <a:gd name="connsiteX5" fmla="*/ 2305164 w 2392771"/>
                <a:gd name="connsiteY5" fmla="*/ 1002017 h 1516712"/>
                <a:gd name="connsiteX6" fmla="*/ 2392771 w 2392771"/>
                <a:gd name="connsiteY6" fmla="*/ 646113 h 1516712"/>
                <a:gd name="connsiteX7" fmla="*/ 2392771 w 2392771"/>
                <a:gd name="connsiteY7" fmla="*/ 646113 h 1516712"/>
                <a:gd name="connsiteX8" fmla="*/ 1921883 w 2392771"/>
                <a:gd name="connsiteY8" fmla="*/ 646113 h 1516712"/>
                <a:gd name="connsiteX9" fmla="*/ 1598831 w 2392771"/>
                <a:gd name="connsiteY9" fmla="*/ 405193 h 1516712"/>
                <a:gd name="connsiteX10" fmla="*/ 1303157 w 2392771"/>
                <a:gd name="connsiteY10" fmla="*/ 323061 h 1516712"/>
                <a:gd name="connsiteX11" fmla="*/ 1303157 w 2392771"/>
                <a:gd name="connsiteY11" fmla="*/ 323061 h 1516712"/>
                <a:gd name="connsiteX12" fmla="*/ 1237452 w 2392771"/>
                <a:gd name="connsiteY12" fmla="*/ 251881 h 1516712"/>
                <a:gd name="connsiteX13" fmla="*/ 985581 w 2392771"/>
                <a:gd name="connsiteY13" fmla="*/ 10 h 1516712"/>
                <a:gd name="connsiteX14" fmla="*/ 646103 w 2392771"/>
                <a:gd name="connsiteY14" fmla="*/ 240930 h 1516712"/>
                <a:gd name="connsiteX15" fmla="*/ 646103 w 2392771"/>
                <a:gd name="connsiteY15" fmla="*/ 240930 h 1516712"/>
                <a:gd name="connsiteX16" fmla="*/ 257346 w 2392771"/>
                <a:gd name="connsiteY16" fmla="*/ 355914 h 1516712"/>
                <a:gd name="connsiteX17" fmla="*/ 0 w 2392771"/>
                <a:gd name="connsiteY17" fmla="*/ 772048 h 1516712"/>
                <a:gd name="connsiteX18" fmla="*/ 0 w 2392771"/>
                <a:gd name="connsiteY18" fmla="*/ 772048 h 1516712"/>
                <a:gd name="connsiteX19" fmla="*/ 175215 w 2392771"/>
                <a:gd name="connsiteY19" fmla="*/ 1100575 h 1516712"/>
                <a:gd name="connsiteX20" fmla="*/ 175215 w 2392771"/>
                <a:gd name="connsiteY20" fmla="*/ 1100575 h 1516712"/>
                <a:gd name="connsiteX21" fmla="*/ 328527 w 2392771"/>
                <a:gd name="connsiteY21" fmla="*/ 1440053 h 1516712"/>
                <a:gd name="connsiteX22" fmla="*/ 328527 w 2392771"/>
                <a:gd name="connsiteY22" fmla="*/ 1440053 h 1516712"/>
                <a:gd name="connsiteX23" fmla="*/ 810367 w 2392771"/>
                <a:gd name="connsiteY23" fmla="*/ 1374348 h 1516712"/>
                <a:gd name="connsiteX24" fmla="*/ 1056762 w 2392771"/>
                <a:gd name="connsiteY24" fmla="*/ 1341495 h 1516712"/>
                <a:gd name="connsiteX0" fmla="*/ 1056762 w 2392771"/>
                <a:gd name="connsiteY0" fmla="*/ 1341495 h 1516712"/>
                <a:gd name="connsiteX1" fmla="*/ 2064245 w 2392771"/>
                <a:gd name="connsiteY1" fmla="*/ 1516709 h 1516712"/>
                <a:gd name="connsiteX2" fmla="*/ 2327066 w 2392771"/>
                <a:gd name="connsiteY2" fmla="*/ 1346970 h 1516712"/>
                <a:gd name="connsiteX3" fmla="*/ 2327066 w 2392771"/>
                <a:gd name="connsiteY3" fmla="*/ 1346970 h 1516712"/>
                <a:gd name="connsiteX4" fmla="*/ 2305164 w 2392771"/>
                <a:gd name="connsiteY4" fmla="*/ 1002017 h 1516712"/>
                <a:gd name="connsiteX5" fmla="*/ 2305164 w 2392771"/>
                <a:gd name="connsiteY5" fmla="*/ 1002017 h 1516712"/>
                <a:gd name="connsiteX6" fmla="*/ 2392771 w 2392771"/>
                <a:gd name="connsiteY6" fmla="*/ 646113 h 1516712"/>
                <a:gd name="connsiteX7" fmla="*/ 2392771 w 2392771"/>
                <a:gd name="connsiteY7" fmla="*/ 646113 h 1516712"/>
                <a:gd name="connsiteX8" fmla="*/ 1921883 w 2392771"/>
                <a:gd name="connsiteY8" fmla="*/ 646113 h 1516712"/>
                <a:gd name="connsiteX9" fmla="*/ 1598831 w 2392771"/>
                <a:gd name="connsiteY9" fmla="*/ 405193 h 1516712"/>
                <a:gd name="connsiteX10" fmla="*/ 1303157 w 2392771"/>
                <a:gd name="connsiteY10" fmla="*/ 323061 h 1516712"/>
                <a:gd name="connsiteX11" fmla="*/ 1303157 w 2392771"/>
                <a:gd name="connsiteY11" fmla="*/ 323061 h 1516712"/>
                <a:gd name="connsiteX12" fmla="*/ 1237452 w 2392771"/>
                <a:gd name="connsiteY12" fmla="*/ 251881 h 1516712"/>
                <a:gd name="connsiteX13" fmla="*/ 985581 w 2392771"/>
                <a:gd name="connsiteY13" fmla="*/ 10 h 1516712"/>
                <a:gd name="connsiteX14" fmla="*/ 646103 w 2392771"/>
                <a:gd name="connsiteY14" fmla="*/ 240930 h 1516712"/>
                <a:gd name="connsiteX15" fmla="*/ 646103 w 2392771"/>
                <a:gd name="connsiteY15" fmla="*/ 240930 h 1516712"/>
                <a:gd name="connsiteX16" fmla="*/ 257346 w 2392771"/>
                <a:gd name="connsiteY16" fmla="*/ 355914 h 1516712"/>
                <a:gd name="connsiteX17" fmla="*/ 0 w 2392771"/>
                <a:gd name="connsiteY17" fmla="*/ 772048 h 1516712"/>
                <a:gd name="connsiteX18" fmla="*/ 0 w 2392771"/>
                <a:gd name="connsiteY18" fmla="*/ 772048 h 1516712"/>
                <a:gd name="connsiteX19" fmla="*/ 175215 w 2392771"/>
                <a:gd name="connsiteY19" fmla="*/ 1100575 h 1516712"/>
                <a:gd name="connsiteX20" fmla="*/ 175215 w 2392771"/>
                <a:gd name="connsiteY20" fmla="*/ 1100575 h 1516712"/>
                <a:gd name="connsiteX21" fmla="*/ 328527 w 2392771"/>
                <a:gd name="connsiteY21" fmla="*/ 1440053 h 1516712"/>
                <a:gd name="connsiteX22" fmla="*/ 328527 w 2392771"/>
                <a:gd name="connsiteY22" fmla="*/ 1440053 h 1516712"/>
                <a:gd name="connsiteX23" fmla="*/ 810367 w 2392771"/>
                <a:gd name="connsiteY23" fmla="*/ 1374348 h 1516712"/>
                <a:gd name="connsiteX24" fmla="*/ 1056762 w 2392771"/>
                <a:gd name="connsiteY24" fmla="*/ 1341495 h 1516712"/>
                <a:gd name="connsiteX0" fmla="*/ 1056762 w 2479538"/>
                <a:gd name="connsiteY0" fmla="*/ 1341495 h 1516712"/>
                <a:gd name="connsiteX1" fmla="*/ 2064245 w 2479538"/>
                <a:gd name="connsiteY1" fmla="*/ 1516709 h 1516712"/>
                <a:gd name="connsiteX2" fmla="*/ 2327066 w 2479538"/>
                <a:gd name="connsiteY2" fmla="*/ 1346970 h 1516712"/>
                <a:gd name="connsiteX3" fmla="*/ 2327066 w 2479538"/>
                <a:gd name="connsiteY3" fmla="*/ 1346970 h 1516712"/>
                <a:gd name="connsiteX4" fmla="*/ 2305164 w 2479538"/>
                <a:gd name="connsiteY4" fmla="*/ 1002017 h 1516712"/>
                <a:gd name="connsiteX5" fmla="*/ 2305164 w 2479538"/>
                <a:gd name="connsiteY5" fmla="*/ 1002017 h 1516712"/>
                <a:gd name="connsiteX6" fmla="*/ 2392771 w 2479538"/>
                <a:gd name="connsiteY6" fmla="*/ 646113 h 1516712"/>
                <a:gd name="connsiteX7" fmla="*/ 2392771 w 2479538"/>
                <a:gd name="connsiteY7" fmla="*/ 646113 h 1516712"/>
                <a:gd name="connsiteX8" fmla="*/ 1921883 w 2479538"/>
                <a:gd name="connsiteY8" fmla="*/ 646113 h 1516712"/>
                <a:gd name="connsiteX9" fmla="*/ 1598831 w 2479538"/>
                <a:gd name="connsiteY9" fmla="*/ 405193 h 1516712"/>
                <a:gd name="connsiteX10" fmla="*/ 1303157 w 2479538"/>
                <a:gd name="connsiteY10" fmla="*/ 323061 h 1516712"/>
                <a:gd name="connsiteX11" fmla="*/ 1303157 w 2479538"/>
                <a:gd name="connsiteY11" fmla="*/ 323061 h 1516712"/>
                <a:gd name="connsiteX12" fmla="*/ 1237452 w 2479538"/>
                <a:gd name="connsiteY12" fmla="*/ 251881 h 1516712"/>
                <a:gd name="connsiteX13" fmla="*/ 985581 w 2479538"/>
                <a:gd name="connsiteY13" fmla="*/ 10 h 1516712"/>
                <a:gd name="connsiteX14" fmla="*/ 646103 w 2479538"/>
                <a:gd name="connsiteY14" fmla="*/ 240930 h 1516712"/>
                <a:gd name="connsiteX15" fmla="*/ 646103 w 2479538"/>
                <a:gd name="connsiteY15" fmla="*/ 240930 h 1516712"/>
                <a:gd name="connsiteX16" fmla="*/ 257346 w 2479538"/>
                <a:gd name="connsiteY16" fmla="*/ 355914 h 1516712"/>
                <a:gd name="connsiteX17" fmla="*/ 0 w 2479538"/>
                <a:gd name="connsiteY17" fmla="*/ 772048 h 1516712"/>
                <a:gd name="connsiteX18" fmla="*/ 0 w 2479538"/>
                <a:gd name="connsiteY18" fmla="*/ 772048 h 1516712"/>
                <a:gd name="connsiteX19" fmla="*/ 175215 w 2479538"/>
                <a:gd name="connsiteY19" fmla="*/ 1100575 h 1516712"/>
                <a:gd name="connsiteX20" fmla="*/ 175215 w 2479538"/>
                <a:gd name="connsiteY20" fmla="*/ 1100575 h 1516712"/>
                <a:gd name="connsiteX21" fmla="*/ 328527 w 2479538"/>
                <a:gd name="connsiteY21" fmla="*/ 1440053 h 1516712"/>
                <a:gd name="connsiteX22" fmla="*/ 328527 w 2479538"/>
                <a:gd name="connsiteY22" fmla="*/ 1440053 h 1516712"/>
                <a:gd name="connsiteX23" fmla="*/ 810367 w 2479538"/>
                <a:gd name="connsiteY23" fmla="*/ 1374348 h 1516712"/>
                <a:gd name="connsiteX24" fmla="*/ 1056762 w 2479538"/>
                <a:gd name="connsiteY24" fmla="*/ 1341495 h 1516712"/>
                <a:gd name="connsiteX0" fmla="*/ 1056762 w 2479538"/>
                <a:gd name="connsiteY0" fmla="*/ 1341495 h 1516712"/>
                <a:gd name="connsiteX1" fmla="*/ 2064245 w 2479538"/>
                <a:gd name="connsiteY1" fmla="*/ 1516709 h 1516712"/>
                <a:gd name="connsiteX2" fmla="*/ 2327066 w 2479538"/>
                <a:gd name="connsiteY2" fmla="*/ 1346970 h 1516712"/>
                <a:gd name="connsiteX3" fmla="*/ 2327066 w 2479538"/>
                <a:gd name="connsiteY3" fmla="*/ 1346970 h 1516712"/>
                <a:gd name="connsiteX4" fmla="*/ 2305164 w 2479538"/>
                <a:gd name="connsiteY4" fmla="*/ 1002017 h 1516712"/>
                <a:gd name="connsiteX5" fmla="*/ 2305164 w 2479538"/>
                <a:gd name="connsiteY5" fmla="*/ 1002017 h 1516712"/>
                <a:gd name="connsiteX6" fmla="*/ 2392771 w 2479538"/>
                <a:gd name="connsiteY6" fmla="*/ 646113 h 1516712"/>
                <a:gd name="connsiteX7" fmla="*/ 2181634 w 2479538"/>
                <a:gd name="connsiteY7" fmla="*/ 563563 h 1516712"/>
                <a:gd name="connsiteX8" fmla="*/ 1921883 w 2479538"/>
                <a:gd name="connsiteY8" fmla="*/ 646113 h 1516712"/>
                <a:gd name="connsiteX9" fmla="*/ 1598831 w 2479538"/>
                <a:gd name="connsiteY9" fmla="*/ 405193 h 1516712"/>
                <a:gd name="connsiteX10" fmla="*/ 1303157 w 2479538"/>
                <a:gd name="connsiteY10" fmla="*/ 323061 h 1516712"/>
                <a:gd name="connsiteX11" fmla="*/ 1303157 w 2479538"/>
                <a:gd name="connsiteY11" fmla="*/ 323061 h 1516712"/>
                <a:gd name="connsiteX12" fmla="*/ 1237452 w 2479538"/>
                <a:gd name="connsiteY12" fmla="*/ 251881 h 1516712"/>
                <a:gd name="connsiteX13" fmla="*/ 985581 w 2479538"/>
                <a:gd name="connsiteY13" fmla="*/ 10 h 1516712"/>
                <a:gd name="connsiteX14" fmla="*/ 646103 w 2479538"/>
                <a:gd name="connsiteY14" fmla="*/ 240930 h 1516712"/>
                <a:gd name="connsiteX15" fmla="*/ 646103 w 2479538"/>
                <a:gd name="connsiteY15" fmla="*/ 240930 h 1516712"/>
                <a:gd name="connsiteX16" fmla="*/ 257346 w 2479538"/>
                <a:gd name="connsiteY16" fmla="*/ 355914 h 1516712"/>
                <a:gd name="connsiteX17" fmla="*/ 0 w 2479538"/>
                <a:gd name="connsiteY17" fmla="*/ 772048 h 1516712"/>
                <a:gd name="connsiteX18" fmla="*/ 0 w 2479538"/>
                <a:gd name="connsiteY18" fmla="*/ 772048 h 1516712"/>
                <a:gd name="connsiteX19" fmla="*/ 175215 w 2479538"/>
                <a:gd name="connsiteY19" fmla="*/ 1100575 h 1516712"/>
                <a:gd name="connsiteX20" fmla="*/ 175215 w 2479538"/>
                <a:gd name="connsiteY20" fmla="*/ 1100575 h 1516712"/>
                <a:gd name="connsiteX21" fmla="*/ 328527 w 2479538"/>
                <a:gd name="connsiteY21" fmla="*/ 1440053 h 1516712"/>
                <a:gd name="connsiteX22" fmla="*/ 328527 w 2479538"/>
                <a:gd name="connsiteY22" fmla="*/ 1440053 h 1516712"/>
                <a:gd name="connsiteX23" fmla="*/ 810367 w 2479538"/>
                <a:gd name="connsiteY23" fmla="*/ 1374348 h 1516712"/>
                <a:gd name="connsiteX24" fmla="*/ 1056762 w 2479538"/>
                <a:gd name="connsiteY24" fmla="*/ 1341495 h 1516712"/>
                <a:gd name="connsiteX0" fmla="*/ 1056762 w 2479538"/>
                <a:gd name="connsiteY0" fmla="*/ 1341495 h 1516712"/>
                <a:gd name="connsiteX1" fmla="*/ 2064245 w 2479538"/>
                <a:gd name="connsiteY1" fmla="*/ 1516709 h 1516712"/>
                <a:gd name="connsiteX2" fmla="*/ 2327066 w 2479538"/>
                <a:gd name="connsiteY2" fmla="*/ 1346970 h 1516712"/>
                <a:gd name="connsiteX3" fmla="*/ 2327066 w 2479538"/>
                <a:gd name="connsiteY3" fmla="*/ 1346970 h 1516712"/>
                <a:gd name="connsiteX4" fmla="*/ 2305164 w 2479538"/>
                <a:gd name="connsiteY4" fmla="*/ 1002017 h 1516712"/>
                <a:gd name="connsiteX5" fmla="*/ 2305164 w 2479538"/>
                <a:gd name="connsiteY5" fmla="*/ 1002017 h 1516712"/>
                <a:gd name="connsiteX6" fmla="*/ 2392771 w 2479538"/>
                <a:gd name="connsiteY6" fmla="*/ 646113 h 1516712"/>
                <a:gd name="connsiteX7" fmla="*/ 2181634 w 2479538"/>
                <a:gd name="connsiteY7" fmla="*/ 563563 h 1516712"/>
                <a:gd name="connsiteX8" fmla="*/ 1921883 w 2479538"/>
                <a:gd name="connsiteY8" fmla="*/ 646113 h 1516712"/>
                <a:gd name="connsiteX9" fmla="*/ 1598831 w 2479538"/>
                <a:gd name="connsiteY9" fmla="*/ 405193 h 1516712"/>
                <a:gd name="connsiteX10" fmla="*/ 1303157 w 2479538"/>
                <a:gd name="connsiteY10" fmla="*/ 323061 h 1516712"/>
                <a:gd name="connsiteX11" fmla="*/ 1303157 w 2479538"/>
                <a:gd name="connsiteY11" fmla="*/ 323061 h 1516712"/>
                <a:gd name="connsiteX12" fmla="*/ 1237452 w 2479538"/>
                <a:gd name="connsiteY12" fmla="*/ 251881 h 1516712"/>
                <a:gd name="connsiteX13" fmla="*/ 985581 w 2479538"/>
                <a:gd name="connsiteY13" fmla="*/ 10 h 1516712"/>
                <a:gd name="connsiteX14" fmla="*/ 646103 w 2479538"/>
                <a:gd name="connsiteY14" fmla="*/ 240930 h 1516712"/>
                <a:gd name="connsiteX15" fmla="*/ 646103 w 2479538"/>
                <a:gd name="connsiteY15" fmla="*/ 240930 h 1516712"/>
                <a:gd name="connsiteX16" fmla="*/ 257346 w 2479538"/>
                <a:gd name="connsiteY16" fmla="*/ 355914 h 1516712"/>
                <a:gd name="connsiteX17" fmla="*/ 0 w 2479538"/>
                <a:gd name="connsiteY17" fmla="*/ 772048 h 1516712"/>
                <a:gd name="connsiteX18" fmla="*/ 0 w 2479538"/>
                <a:gd name="connsiteY18" fmla="*/ 772048 h 1516712"/>
                <a:gd name="connsiteX19" fmla="*/ 175215 w 2479538"/>
                <a:gd name="connsiteY19" fmla="*/ 1100575 h 1516712"/>
                <a:gd name="connsiteX20" fmla="*/ 175215 w 2479538"/>
                <a:gd name="connsiteY20" fmla="*/ 1100575 h 1516712"/>
                <a:gd name="connsiteX21" fmla="*/ 328527 w 2479538"/>
                <a:gd name="connsiteY21" fmla="*/ 1440053 h 1516712"/>
                <a:gd name="connsiteX22" fmla="*/ 328527 w 2479538"/>
                <a:gd name="connsiteY22" fmla="*/ 1440053 h 1516712"/>
                <a:gd name="connsiteX23" fmla="*/ 810367 w 2479538"/>
                <a:gd name="connsiteY23" fmla="*/ 1374348 h 1516712"/>
                <a:gd name="connsiteX24" fmla="*/ 1056762 w 2479538"/>
                <a:gd name="connsiteY24" fmla="*/ 1341495 h 1516712"/>
                <a:gd name="connsiteX0" fmla="*/ 1056762 w 2327066"/>
                <a:gd name="connsiteY0" fmla="*/ 1341495 h 1516712"/>
                <a:gd name="connsiteX1" fmla="*/ 2064245 w 2327066"/>
                <a:gd name="connsiteY1" fmla="*/ 1516709 h 1516712"/>
                <a:gd name="connsiteX2" fmla="*/ 2327066 w 2327066"/>
                <a:gd name="connsiteY2" fmla="*/ 1346970 h 1516712"/>
                <a:gd name="connsiteX3" fmla="*/ 2327066 w 2327066"/>
                <a:gd name="connsiteY3" fmla="*/ 1346970 h 1516712"/>
                <a:gd name="connsiteX4" fmla="*/ 2305164 w 2327066"/>
                <a:gd name="connsiteY4" fmla="*/ 1002017 h 1516712"/>
                <a:gd name="connsiteX5" fmla="*/ 2305164 w 2327066"/>
                <a:gd name="connsiteY5" fmla="*/ 1002017 h 1516712"/>
                <a:gd name="connsiteX6" fmla="*/ 2181634 w 2327066"/>
                <a:gd name="connsiteY6" fmla="*/ 563563 h 1516712"/>
                <a:gd name="connsiteX7" fmla="*/ 1921883 w 2327066"/>
                <a:gd name="connsiteY7" fmla="*/ 646113 h 1516712"/>
                <a:gd name="connsiteX8" fmla="*/ 1598831 w 2327066"/>
                <a:gd name="connsiteY8" fmla="*/ 405193 h 1516712"/>
                <a:gd name="connsiteX9" fmla="*/ 1303157 w 2327066"/>
                <a:gd name="connsiteY9" fmla="*/ 323061 h 1516712"/>
                <a:gd name="connsiteX10" fmla="*/ 1303157 w 2327066"/>
                <a:gd name="connsiteY10" fmla="*/ 323061 h 1516712"/>
                <a:gd name="connsiteX11" fmla="*/ 1237452 w 2327066"/>
                <a:gd name="connsiteY11" fmla="*/ 251881 h 1516712"/>
                <a:gd name="connsiteX12" fmla="*/ 985581 w 2327066"/>
                <a:gd name="connsiteY12" fmla="*/ 10 h 1516712"/>
                <a:gd name="connsiteX13" fmla="*/ 646103 w 2327066"/>
                <a:gd name="connsiteY13" fmla="*/ 240930 h 1516712"/>
                <a:gd name="connsiteX14" fmla="*/ 646103 w 2327066"/>
                <a:gd name="connsiteY14" fmla="*/ 240930 h 1516712"/>
                <a:gd name="connsiteX15" fmla="*/ 257346 w 2327066"/>
                <a:gd name="connsiteY15" fmla="*/ 355914 h 1516712"/>
                <a:gd name="connsiteX16" fmla="*/ 0 w 2327066"/>
                <a:gd name="connsiteY16" fmla="*/ 772048 h 1516712"/>
                <a:gd name="connsiteX17" fmla="*/ 0 w 2327066"/>
                <a:gd name="connsiteY17" fmla="*/ 772048 h 1516712"/>
                <a:gd name="connsiteX18" fmla="*/ 175215 w 2327066"/>
                <a:gd name="connsiteY18" fmla="*/ 1100575 h 1516712"/>
                <a:gd name="connsiteX19" fmla="*/ 175215 w 2327066"/>
                <a:gd name="connsiteY19" fmla="*/ 1100575 h 1516712"/>
                <a:gd name="connsiteX20" fmla="*/ 328527 w 2327066"/>
                <a:gd name="connsiteY20" fmla="*/ 1440053 h 1516712"/>
                <a:gd name="connsiteX21" fmla="*/ 328527 w 2327066"/>
                <a:gd name="connsiteY21" fmla="*/ 1440053 h 1516712"/>
                <a:gd name="connsiteX22" fmla="*/ 810367 w 2327066"/>
                <a:gd name="connsiteY22" fmla="*/ 1374348 h 1516712"/>
                <a:gd name="connsiteX23" fmla="*/ 1056762 w 2327066"/>
                <a:gd name="connsiteY23" fmla="*/ 1341495 h 1516712"/>
                <a:gd name="connsiteX0" fmla="*/ 1056762 w 2363564"/>
                <a:gd name="connsiteY0" fmla="*/ 1341495 h 1516712"/>
                <a:gd name="connsiteX1" fmla="*/ 2064245 w 2363564"/>
                <a:gd name="connsiteY1" fmla="*/ 1516709 h 1516712"/>
                <a:gd name="connsiteX2" fmla="*/ 2327066 w 2363564"/>
                <a:gd name="connsiteY2" fmla="*/ 1346970 h 1516712"/>
                <a:gd name="connsiteX3" fmla="*/ 2327066 w 2363564"/>
                <a:gd name="connsiteY3" fmla="*/ 1346970 h 1516712"/>
                <a:gd name="connsiteX4" fmla="*/ 2305164 w 2363564"/>
                <a:gd name="connsiteY4" fmla="*/ 1002017 h 1516712"/>
                <a:gd name="connsiteX5" fmla="*/ 2305164 w 2363564"/>
                <a:gd name="connsiteY5" fmla="*/ 1002017 h 1516712"/>
                <a:gd name="connsiteX6" fmla="*/ 2345147 w 2363564"/>
                <a:gd name="connsiteY6" fmla="*/ 679451 h 1516712"/>
                <a:gd name="connsiteX7" fmla="*/ 1921883 w 2363564"/>
                <a:gd name="connsiteY7" fmla="*/ 646113 h 1516712"/>
                <a:gd name="connsiteX8" fmla="*/ 1598831 w 2363564"/>
                <a:gd name="connsiteY8" fmla="*/ 405193 h 1516712"/>
                <a:gd name="connsiteX9" fmla="*/ 1303157 w 2363564"/>
                <a:gd name="connsiteY9" fmla="*/ 323061 h 1516712"/>
                <a:gd name="connsiteX10" fmla="*/ 1303157 w 2363564"/>
                <a:gd name="connsiteY10" fmla="*/ 323061 h 1516712"/>
                <a:gd name="connsiteX11" fmla="*/ 1237452 w 2363564"/>
                <a:gd name="connsiteY11" fmla="*/ 251881 h 1516712"/>
                <a:gd name="connsiteX12" fmla="*/ 985581 w 2363564"/>
                <a:gd name="connsiteY12" fmla="*/ 10 h 1516712"/>
                <a:gd name="connsiteX13" fmla="*/ 646103 w 2363564"/>
                <a:gd name="connsiteY13" fmla="*/ 240930 h 1516712"/>
                <a:gd name="connsiteX14" fmla="*/ 646103 w 2363564"/>
                <a:gd name="connsiteY14" fmla="*/ 240930 h 1516712"/>
                <a:gd name="connsiteX15" fmla="*/ 257346 w 2363564"/>
                <a:gd name="connsiteY15" fmla="*/ 355914 h 1516712"/>
                <a:gd name="connsiteX16" fmla="*/ 0 w 2363564"/>
                <a:gd name="connsiteY16" fmla="*/ 772048 h 1516712"/>
                <a:gd name="connsiteX17" fmla="*/ 0 w 2363564"/>
                <a:gd name="connsiteY17" fmla="*/ 772048 h 1516712"/>
                <a:gd name="connsiteX18" fmla="*/ 175215 w 2363564"/>
                <a:gd name="connsiteY18" fmla="*/ 1100575 h 1516712"/>
                <a:gd name="connsiteX19" fmla="*/ 175215 w 2363564"/>
                <a:gd name="connsiteY19" fmla="*/ 1100575 h 1516712"/>
                <a:gd name="connsiteX20" fmla="*/ 328527 w 2363564"/>
                <a:gd name="connsiteY20" fmla="*/ 1440053 h 1516712"/>
                <a:gd name="connsiteX21" fmla="*/ 328527 w 2363564"/>
                <a:gd name="connsiteY21" fmla="*/ 1440053 h 1516712"/>
                <a:gd name="connsiteX22" fmla="*/ 810367 w 2363564"/>
                <a:gd name="connsiteY22" fmla="*/ 1374348 h 1516712"/>
                <a:gd name="connsiteX23" fmla="*/ 1056762 w 2363564"/>
                <a:gd name="connsiteY23" fmla="*/ 1341495 h 1516712"/>
                <a:gd name="connsiteX0" fmla="*/ 1056762 w 2362215"/>
                <a:gd name="connsiteY0" fmla="*/ 1341495 h 1516712"/>
                <a:gd name="connsiteX1" fmla="*/ 2064245 w 2362215"/>
                <a:gd name="connsiteY1" fmla="*/ 1516709 h 1516712"/>
                <a:gd name="connsiteX2" fmla="*/ 2327066 w 2362215"/>
                <a:gd name="connsiteY2" fmla="*/ 1346970 h 1516712"/>
                <a:gd name="connsiteX3" fmla="*/ 2327066 w 2362215"/>
                <a:gd name="connsiteY3" fmla="*/ 1346970 h 1516712"/>
                <a:gd name="connsiteX4" fmla="*/ 2305164 w 2362215"/>
                <a:gd name="connsiteY4" fmla="*/ 1002017 h 1516712"/>
                <a:gd name="connsiteX5" fmla="*/ 2297227 w 2362215"/>
                <a:gd name="connsiteY5" fmla="*/ 865492 h 1516712"/>
                <a:gd name="connsiteX6" fmla="*/ 2345147 w 2362215"/>
                <a:gd name="connsiteY6" fmla="*/ 679451 h 1516712"/>
                <a:gd name="connsiteX7" fmla="*/ 1921883 w 2362215"/>
                <a:gd name="connsiteY7" fmla="*/ 646113 h 1516712"/>
                <a:gd name="connsiteX8" fmla="*/ 1598831 w 2362215"/>
                <a:gd name="connsiteY8" fmla="*/ 405193 h 1516712"/>
                <a:gd name="connsiteX9" fmla="*/ 1303157 w 2362215"/>
                <a:gd name="connsiteY9" fmla="*/ 323061 h 1516712"/>
                <a:gd name="connsiteX10" fmla="*/ 1303157 w 2362215"/>
                <a:gd name="connsiteY10" fmla="*/ 323061 h 1516712"/>
                <a:gd name="connsiteX11" fmla="*/ 1237452 w 2362215"/>
                <a:gd name="connsiteY11" fmla="*/ 251881 h 1516712"/>
                <a:gd name="connsiteX12" fmla="*/ 985581 w 2362215"/>
                <a:gd name="connsiteY12" fmla="*/ 10 h 1516712"/>
                <a:gd name="connsiteX13" fmla="*/ 646103 w 2362215"/>
                <a:gd name="connsiteY13" fmla="*/ 240930 h 1516712"/>
                <a:gd name="connsiteX14" fmla="*/ 646103 w 2362215"/>
                <a:gd name="connsiteY14" fmla="*/ 240930 h 1516712"/>
                <a:gd name="connsiteX15" fmla="*/ 257346 w 2362215"/>
                <a:gd name="connsiteY15" fmla="*/ 355914 h 1516712"/>
                <a:gd name="connsiteX16" fmla="*/ 0 w 2362215"/>
                <a:gd name="connsiteY16" fmla="*/ 772048 h 1516712"/>
                <a:gd name="connsiteX17" fmla="*/ 0 w 2362215"/>
                <a:gd name="connsiteY17" fmla="*/ 772048 h 1516712"/>
                <a:gd name="connsiteX18" fmla="*/ 175215 w 2362215"/>
                <a:gd name="connsiteY18" fmla="*/ 1100575 h 1516712"/>
                <a:gd name="connsiteX19" fmla="*/ 175215 w 2362215"/>
                <a:gd name="connsiteY19" fmla="*/ 1100575 h 1516712"/>
                <a:gd name="connsiteX20" fmla="*/ 328527 w 2362215"/>
                <a:gd name="connsiteY20" fmla="*/ 1440053 h 1516712"/>
                <a:gd name="connsiteX21" fmla="*/ 328527 w 2362215"/>
                <a:gd name="connsiteY21" fmla="*/ 1440053 h 1516712"/>
                <a:gd name="connsiteX22" fmla="*/ 810367 w 2362215"/>
                <a:gd name="connsiteY22" fmla="*/ 1374348 h 1516712"/>
                <a:gd name="connsiteX23" fmla="*/ 1056762 w 2362215"/>
                <a:gd name="connsiteY23" fmla="*/ 1341495 h 1516712"/>
                <a:gd name="connsiteX0" fmla="*/ 1056762 w 2345147"/>
                <a:gd name="connsiteY0" fmla="*/ 1341495 h 1516712"/>
                <a:gd name="connsiteX1" fmla="*/ 2064245 w 2345147"/>
                <a:gd name="connsiteY1" fmla="*/ 1516709 h 1516712"/>
                <a:gd name="connsiteX2" fmla="*/ 2327066 w 2345147"/>
                <a:gd name="connsiteY2" fmla="*/ 1346970 h 1516712"/>
                <a:gd name="connsiteX3" fmla="*/ 2327066 w 2345147"/>
                <a:gd name="connsiteY3" fmla="*/ 1346970 h 1516712"/>
                <a:gd name="connsiteX4" fmla="*/ 2305164 w 2345147"/>
                <a:gd name="connsiteY4" fmla="*/ 1002017 h 1516712"/>
                <a:gd name="connsiteX5" fmla="*/ 2345147 w 2345147"/>
                <a:gd name="connsiteY5" fmla="*/ 679451 h 1516712"/>
                <a:gd name="connsiteX6" fmla="*/ 1921883 w 2345147"/>
                <a:gd name="connsiteY6" fmla="*/ 646113 h 1516712"/>
                <a:gd name="connsiteX7" fmla="*/ 1598831 w 2345147"/>
                <a:gd name="connsiteY7" fmla="*/ 405193 h 1516712"/>
                <a:gd name="connsiteX8" fmla="*/ 1303157 w 2345147"/>
                <a:gd name="connsiteY8" fmla="*/ 323061 h 1516712"/>
                <a:gd name="connsiteX9" fmla="*/ 1303157 w 2345147"/>
                <a:gd name="connsiteY9" fmla="*/ 323061 h 1516712"/>
                <a:gd name="connsiteX10" fmla="*/ 1237452 w 2345147"/>
                <a:gd name="connsiteY10" fmla="*/ 251881 h 1516712"/>
                <a:gd name="connsiteX11" fmla="*/ 985581 w 2345147"/>
                <a:gd name="connsiteY11" fmla="*/ 10 h 1516712"/>
                <a:gd name="connsiteX12" fmla="*/ 646103 w 2345147"/>
                <a:gd name="connsiteY12" fmla="*/ 240930 h 1516712"/>
                <a:gd name="connsiteX13" fmla="*/ 646103 w 2345147"/>
                <a:gd name="connsiteY13" fmla="*/ 240930 h 1516712"/>
                <a:gd name="connsiteX14" fmla="*/ 257346 w 2345147"/>
                <a:gd name="connsiteY14" fmla="*/ 355914 h 1516712"/>
                <a:gd name="connsiteX15" fmla="*/ 0 w 2345147"/>
                <a:gd name="connsiteY15" fmla="*/ 772048 h 1516712"/>
                <a:gd name="connsiteX16" fmla="*/ 0 w 2345147"/>
                <a:gd name="connsiteY16" fmla="*/ 772048 h 1516712"/>
                <a:gd name="connsiteX17" fmla="*/ 175215 w 2345147"/>
                <a:gd name="connsiteY17" fmla="*/ 1100575 h 1516712"/>
                <a:gd name="connsiteX18" fmla="*/ 175215 w 2345147"/>
                <a:gd name="connsiteY18" fmla="*/ 1100575 h 1516712"/>
                <a:gd name="connsiteX19" fmla="*/ 328527 w 2345147"/>
                <a:gd name="connsiteY19" fmla="*/ 1440053 h 1516712"/>
                <a:gd name="connsiteX20" fmla="*/ 328527 w 2345147"/>
                <a:gd name="connsiteY20" fmla="*/ 1440053 h 1516712"/>
                <a:gd name="connsiteX21" fmla="*/ 810367 w 2345147"/>
                <a:gd name="connsiteY21" fmla="*/ 1374348 h 1516712"/>
                <a:gd name="connsiteX22" fmla="*/ 1056762 w 2345147"/>
                <a:gd name="connsiteY22" fmla="*/ 1341495 h 1516712"/>
                <a:gd name="connsiteX0" fmla="*/ 1056762 w 2366305"/>
                <a:gd name="connsiteY0" fmla="*/ 1341495 h 1516712"/>
                <a:gd name="connsiteX1" fmla="*/ 2064245 w 2366305"/>
                <a:gd name="connsiteY1" fmla="*/ 1516709 h 1516712"/>
                <a:gd name="connsiteX2" fmla="*/ 2327066 w 2366305"/>
                <a:gd name="connsiteY2" fmla="*/ 1346970 h 1516712"/>
                <a:gd name="connsiteX3" fmla="*/ 2327066 w 2366305"/>
                <a:gd name="connsiteY3" fmla="*/ 1346970 h 1516712"/>
                <a:gd name="connsiteX4" fmla="*/ 2305164 w 2366305"/>
                <a:gd name="connsiteY4" fmla="*/ 1002017 h 1516712"/>
                <a:gd name="connsiteX5" fmla="*/ 2345147 w 2366305"/>
                <a:gd name="connsiteY5" fmla="*/ 679451 h 1516712"/>
                <a:gd name="connsiteX6" fmla="*/ 1921883 w 2366305"/>
                <a:gd name="connsiteY6" fmla="*/ 646113 h 1516712"/>
                <a:gd name="connsiteX7" fmla="*/ 1598831 w 2366305"/>
                <a:gd name="connsiteY7" fmla="*/ 405193 h 1516712"/>
                <a:gd name="connsiteX8" fmla="*/ 1303157 w 2366305"/>
                <a:gd name="connsiteY8" fmla="*/ 323061 h 1516712"/>
                <a:gd name="connsiteX9" fmla="*/ 1303157 w 2366305"/>
                <a:gd name="connsiteY9" fmla="*/ 323061 h 1516712"/>
                <a:gd name="connsiteX10" fmla="*/ 1237452 w 2366305"/>
                <a:gd name="connsiteY10" fmla="*/ 251881 h 1516712"/>
                <a:gd name="connsiteX11" fmla="*/ 985581 w 2366305"/>
                <a:gd name="connsiteY11" fmla="*/ 10 h 1516712"/>
                <a:gd name="connsiteX12" fmla="*/ 646103 w 2366305"/>
                <a:gd name="connsiteY12" fmla="*/ 240930 h 1516712"/>
                <a:gd name="connsiteX13" fmla="*/ 646103 w 2366305"/>
                <a:gd name="connsiteY13" fmla="*/ 240930 h 1516712"/>
                <a:gd name="connsiteX14" fmla="*/ 257346 w 2366305"/>
                <a:gd name="connsiteY14" fmla="*/ 355914 h 1516712"/>
                <a:gd name="connsiteX15" fmla="*/ 0 w 2366305"/>
                <a:gd name="connsiteY15" fmla="*/ 772048 h 1516712"/>
                <a:gd name="connsiteX16" fmla="*/ 0 w 2366305"/>
                <a:gd name="connsiteY16" fmla="*/ 772048 h 1516712"/>
                <a:gd name="connsiteX17" fmla="*/ 175215 w 2366305"/>
                <a:gd name="connsiteY17" fmla="*/ 1100575 h 1516712"/>
                <a:gd name="connsiteX18" fmla="*/ 175215 w 2366305"/>
                <a:gd name="connsiteY18" fmla="*/ 1100575 h 1516712"/>
                <a:gd name="connsiteX19" fmla="*/ 328527 w 2366305"/>
                <a:gd name="connsiteY19" fmla="*/ 1440053 h 1516712"/>
                <a:gd name="connsiteX20" fmla="*/ 328527 w 2366305"/>
                <a:gd name="connsiteY20" fmla="*/ 1440053 h 1516712"/>
                <a:gd name="connsiteX21" fmla="*/ 810367 w 2366305"/>
                <a:gd name="connsiteY21" fmla="*/ 1374348 h 1516712"/>
                <a:gd name="connsiteX22" fmla="*/ 1056762 w 2366305"/>
                <a:gd name="connsiteY22" fmla="*/ 1341495 h 1516712"/>
                <a:gd name="connsiteX0" fmla="*/ 1056762 w 2395851"/>
                <a:gd name="connsiteY0" fmla="*/ 1341495 h 1516712"/>
                <a:gd name="connsiteX1" fmla="*/ 2064245 w 2395851"/>
                <a:gd name="connsiteY1" fmla="*/ 1516709 h 1516712"/>
                <a:gd name="connsiteX2" fmla="*/ 2327066 w 2395851"/>
                <a:gd name="connsiteY2" fmla="*/ 1346970 h 1516712"/>
                <a:gd name="connsiteX3" fmla="*/ 2327066 w 2395851"/>
                <a:gd name="connsiteY3" fmla="*/ 1346970 h 1516712"/>
                <a:gd name="connsiteX4" fmla="*/ 2386127 w 2395851"/>
                <a:gd name="connsiteY4" fmla="*/ 1035354 h 1516712"/>
                <a:gd name="connsiteX5" fmla="*/ 2345147 w 2395851"/>
                <a:gd name="connsiteY5" fmla="*/ 679451 h 1516712"/>
                <a:gd name="connsiteX6" fmla="*/ 1921883 w 2395851"/>
                <a:gd name="connsiteY6" fmla="*/ 646113 h 1516712"/>
                <a:gd name="connsiteX7" fmla="*/ 1598831 w 2395851"/>
                <a:gd name="connsiteY7" fmla="*/ 405193 h 1516712"/>
                <a:gd name="connsiteX8" fmla="*/ 1303157 w 2395851"/>
                <a:gd name="connsiteY8" fmla="*/ 323061 h 1516712"/>
                <a:gd name="connsiteX9" fmla="*/ 1303157 w 2395851"/>
                <a:gd name="connsiteY9" fmla="*/ 323061 h 1516712"/>
                <a:gd name="connsiteX10" fmla="*/ 1237452 w 2395851"/>
                <a:gd name="connsiteY10" fmla="*/ 251881 h 1516712"/>
                <a:gd name="connsiteX11" fmla="*/ 985581 w 2395851"/>
                <a:gd name="connsiteY11" fmla="*/ 10 h 1516712"/>
                <a:gd name="connsiteX12" fmla="*/ 646103 w 2395851"/>
                <a:gd name="connsiteY12" fmla="*/ 240930 h 1516712"/>
                <a:gd name="connsiteX13" fmla="*/ 646103 w 2395851"/>
                <a:gd name="connsiteY13" fmla="*/ 240930 h 1516712"/>
                <a:gd name="connsiteX14" fmla="*/ 257346 w 2395851"/>
                <a:gd name="connsiteY14" fmla="*/ 355914 h 1516712"/>
                <a:gd name="connsiteX15" fmla="*/ 0 w 2395851"/>
                <a:gd name="connsiteY15" fmla="*/ 772048 h 1516712"/>
                <a:gd name="connsiteX16" fmla="*/ 0 w 2395851"/>
                <a:gd name="connsiteY16" fmla="*/ 772048 h 1516712"/>
                <a:gd name="connsiteX17" fmla="*/ 175215 w 2395851"/>
                <a:gd name="connsiteY17" fmla="*/ 1100575 h 1516712"/>
                <a:gd name="connsiteX18" fmla="*/ 175215 w 2395851"/>
                <a:gd name="connsiteY18" fmla="*/ 1100575 h 1516712"/>
                <a:gd name="connsiteX19" fmla="*/ 328527 w 2395851"/>
                <a:gd name="connsiteY19" fmla="*/ 1440053 h 1516712"/>
                <a:gd name="connsiteX20" fmla="*/ 328527 w 2395851"/>
                <a:gd name="connsiteY20" fmla="*/ 1440053 h 1516712"/>
                <a:gd name="connsiteX21" fmla="*/ 810367 w 2395851"/>
                <a:gd name="connsiteY21" fmla="*/ 1374348 h 1516712"/>
                <a:gd name="connsiteX22" fmla="*/ 1056762 w 2395851"/>
                <a:gd name="connsiteY22" fmla="*/ 1341495 h 1516712"/>
                <a:gd name="connsiteX0" fmla="*/ 1056762 w 2385880"/>
                <a:gd name="connsiteY0" fmla="*/ 1341495 h 1516712"/>
                <a:gd name="connsiteX1" fmla="*/ 2064245 w 2385880"/>
                <a:gd name="connsiteY1" fmla="*/ 1516709 h 1516712"/>
                <a:gd name="connsiteX2" fmla="*/ 2327066 w 2385880"/>
                <a:gd name="connsiteY2" fmla="*/ 1346970 h 1516712"/>
                <a:gd name="connsiteX3" fmla="*/ 2327066 w 2385880"/>
                <a:gd name="connsiteY3" fmla="*/ 1346970 h 1516712"/>
                <a:gd name="connsiteX4" fmla="*/ 2367077 w 2385880"/>
                <a:gd name="connsiteY4" fmla="*/ 1036942 h 1516712"/>
                <a:gd name="connsiteX5" fmla="*/ 2345147 w 2385880"/>
                <a:gd name="connsiteY5" fmla="*/ 679451 h 1516712"/>
                <a:gd name="connsiteX6" fmla="*/ 1921883 w 2385880"/>
                <a:gd name="connsiteY6" fmla="*/ 646113 h 1516712"/>
                <a:gd name="connsiteX7" fmla="*/ 1598831 w 2385880"/>
                <a:gd name="connsiteY7" fmla="*/ 405193 h 1516712"/>
                <a:gd name="connsiteX8" fmla="*/ 1303157 w 2385880"/>
                <a:gd name="connsiteY8" fmla="*/ 323061 h 1516712"/>
                <a:gd name="connsiteX9" fmla="*/ 1303157 w 2385880"/>
                <a:gd name="connsiteY9" fmla="*/ 323061 h 1516712"/>
                <a:gd name="connsiteX10" fmla="*/ 1237452 w 2385880"/>
                <a:gd name="connsiteY10" fmla="*/ 251881 h 1516712"/>
                <a:gd name="connsiteX11" fmla="*/ 985581 w 2385880"/>
                <a:gd name="connsiteY11" fmla="*/ 10 h 1516712"/>
                <a:gd name="connsiteX12" fmla="*/ 646103 w 2385880"/>
                <a:gd name="connsiteY12" fmla="*/ 240930 h 1516712"/>
                <a:gd name="connsiteX13" fmla="*/ 646103 w 2385880"/>
                <a:gd name="connsiteY13" fmla="*/ 240930 h 1516712"/>
                <a:gd name="connsiteX14" fmla="*/ 257346 w 2385880"/>
                <a:gd name="connsiteY14" fmla="*/ 355914 h 1516712"/>
                <a:gd name="connsiteX15" fmla="*/ 0 w 2385880"/>
                <a:gd name="connsiteY15" fmla="*/ 772048 h 1516712"/>
                <a:gd name="connsiteX16" fmla="*/ 0 w 2385880"/>
                <a:gd name="connsiteY16" fmla="*/ 772048 h 1516712"/>
                <a:gd name="connsiteX17" fmla="*/ 175215 w 2385880"/>
                <a:gd name="connsiteY17" fmla="*/ 1100575 h 1516712"/>
                <a:gd name="connsiteX18" fmla="*/ 175215 w 2385880"/>
                <a:gd name="connsiteY18" fmla="*/ 1100575 h 1516712"/>
                <a:gd name="connsiteX19" fmla="*/ 328527 w 2385880"/>
                <a:gd name="connsiteY19" fmla="*/ 1440053 h 1516712"/>
                <a:gd name="connsiteX20" fmla="*/ 328527 w 2385880"/>
                <a:gd name="connsiteY20" fmla="*/ 1440053 h 1516712"/>
                <a:gd name="connsiteX21" fmla="*/ 810367 w 2385880"/>
                <a:gd name="connsiteY21" fmla="*/ 1374348 h 1516712"/>
                <a:gd name="connsiteX22" fmla="*/ 1056762 w 2385880"/>
                <a:gd name="connsiteY22" fmla="*/ 1341495 h 1516712"/>
                <a:gd name="connsiteX0" fmla="*/ 1056762 w 2385880"/>
                <a:gd name="connsiteY0" fmla="*/ 1342017 h 1517234"/>
                <a:gd name="connsiteX1" fmla="*/ 2064245 w 2385880"/>
                <a:gd name="connsiteY1" fmla="*/ 1517231 h 1517234"/>
                <a:gd name="connsiteX2" fmla="*/ 2327066 w 2385880"/>
                <a:gd name="connsiteY2" fmla="*/ 1347492 h 1517234"/>
                <a:gd name="connsiteX3" fmla="*/ 2327066 w 2385880"/>
                <a:gd name="connsiteY3" fmla="*/ 1347492 h 1517234"/>
                <a:gd name="connsiteX4" fmla="*/ 2367077 w 2385880"/>
                <a:gd name="connsiteY4" fmla="*/ 1037464 h 1517234"/>
                <a:gd name="connsiteX5" fmla="*/ 2345147 w 2385880"/>
                <a:gd name="connsiteY5" fmla="*/ 679973 h 1517234"/>
                <a:gd name="connsiteX6" fmla="*/ 1921883 w 2385880"/>
                <a:gd name="connsiteY6" fmla="*/ 646635 h 1517234"/>
                <a:gd name="connsiteX7" fmla="*/ 1598831 w 2385880"/>
                <a:gd name="connsiteY7" fmla="*/ 405715 h 1517234"/>
                <a:gd name="connsiteX8" fmla="*/ 1303157 w 2385880"/>
                <a:gd name="connsiteY8" fmla="*/ 323583 h 1517234"/>
                <a:gd name="connsiteX9" fmla="*/ 1303157 w 2385880"/>
                <a:gd name="connsiteY9" fmla="*/ 323583 h 1517234"/>
                <a:gd name="connsiteX10" fmla="*/ 985581 w 2385880"/>
                <a:gd name="connsiteY10" fmla="*/ 532 h 1517234"/>
                <a:gd name="connsiteX11" fmla="*/ 646103 w 2385880"/>
                <a:gd name="connsiteY11" fmla="*/ 241452 h 1517234"/>
                <a:gd name="connsiteX12" fmla="*/ 646103 w 2385880"/>
                <a:gd name="connsiteY12" fmla="*/ 241452 h 1517234"/>
                <a:gd name="connsiteX13" fmla="*/ 257346 w 2385880"/>
                <a:gd name="connsiteY13" fmla="*/ 356436 h 1517234"/>
                <a:gd name="connsiteX14" fmla="*/ 0 w 2385880"/>
                <a:gd name="connsiteY14" fmla="*/ 772570 h 1517234"/>
                <a:gd name="connsiteX15" fmla="*/ 0 w 2385880"/>
                <a:gd name="connsiteY15" fmla="*/ 772570 h 1517234"/>
                <a:gd name="connsiteX16" fmla="*/ 175215 w 2385880"/>
                <a:gd name="connsiteY16" fmla="*/ 1101097 h 1517234"/>
                <a:gd name="connsiteX17" fmla="*/ 175215 w 2385880"/>
                <a:gd name="connsiteY17" fmla="*/ 1101097 h 1517234"/>
                <a:gd name="connsiteX18" fmla="*/ 328527 w 2385880"/>
                <a:gd name="connsiteY18" fmla="*/ 1440575 h 1517234"/>
                <a:gd name="connsiteX19" fmla="*/ 328527 w 2385880"/>
                <a:gd name="connsiteY19" fmla="*/ 1440575 h 1517234"/>
                <a:gd name="connsiteX20" fmla="*/ 810367 w 2385880"/>
                <a:gd name="connsiteY20" fmla="*/ 1374870 h 1517234"/>
                <a:gd name="connsiteX21" fmla="*/ 1056762 w 2385880"/>
                <a:gd name="connsiteY21" fmla="*/ 1342017 h 1517234"/>
                <a:gd name="connsiteX0" fmla="*/ 1056762 w 2385880"/>
                <a:gd name="connsiteY0" fmla="*/ 1342017 h 1517234"/>
                <a:gd name="connsiteX1" fmla="*/ 2064245 w 2385880"/>
                <a:gd name="connsiteY1" fmla="*/ 1517231 h 1517234"/>
                <a:gd name="connsiteX2" fmla="*/ 2327066 w 2385880"/>
                <a:gd name="connsiteY2" fmla="*/ 1347492 h 1517234"/>
                <a:gd name="connsiteX3" fmla="*/ 2327066 w 2385880"/>
                <a:gd name="connsiteY3" fmla="*/ 1347492 h 1517234"/>
                <a:gd name="connsiteX4" fmla="*/ 2367077 w 2385880"/>
                <a:gd name="connsiteY4" fmla="*/ 1037464 h 1517234"/>
                <a:gd name="connsiteX5" fmla="*/ 2345147 w 2385880"/>
                <a:gd name="connsiteY5" fmla="*/ 679973 h 1517234"/>
                <a:gd name="connsiteX6" fmla="*/ 1921883 w 2385880"/>
                <a:gd name="connsiteY6" fmla="*/ 646635 h 1517234"/>
                <a:gd name="connsiteX7" fmla="*/ 1598831 w 2385880"/>
                <a:gd name="connsiteY7" fmla="*/ 405715 h 1517234"/>
                <a:gd name="connsiteX8" fmla="*/ 1303157 w 2385880"/>
                <a:gd name="connsiteY8" fmla="*/ 323583 h 1517234"/>
                <a:gd name="connsiteX9" fmla="*/ 1303157 w 2385880"/>
                <a:gd name="connsiteY9" fmla="*/ 323583 h 1517234"/>
                <a:gd name="connsiteX10" fmla="*/ 985581 w 2385880"/>
                <a:gd name="connsiteY10" fmla="*/ 532 h 1517234"/>
                <a:gd name="connsiteX11" fmla="*/ 646103 w 2385880"/>
                <a:gd name="connsiteY11" fmla="*/ 241452 h 1517234"/>
                <a:gd name="connsiteX12" fmla="*/ 646103 w 2385880"/>
                <a:gd name="connsiteY12" fmla="*/ 241452 h 1517234"/>
                <a:gd name="connsiteX13" fmla="*/ 257346 w 2385880"/>
                <a:gd name="connsiteY13" fmla="*/ 356436 h 1517234"/>
                <a:gd name="connsiteX14" fmla="*/ 0 w 2385880"/>
                <a:gd name="connsiteY14" fmla="*/ 772570 h 1517234"/>
                <a:gd name="connsiteX15" fmla="*/ 0 w 2385880"/>
                <a:gd name="connsiteY15" fmla="*/ 772570 h 1517234"/>
                <a:gd name="connsiteX16" fmla="*/ 175215 w 2385880"/>
                <a:gd name="connsiteY16" fmla="*/ 1101097 h 1517234"/>
                <a:gd name="connsiteX17" fmla="*/ 175215 w 2385880"/>
                <a:gd name="connsiteY17" fmla="*/ 1101097 h 1517234"/>
                <a:gd name="connsiteX18" fmla="*/ 328527 w 2385880"/>
                <a:gd name="connsiteY18" fmla="*/ 1440575 h 1517234"/>
                <a:gd name="connsiteX19" fmla="*/ 328527 w 2385880"/>
                <a:gd name="connsiteY19" fmla="*/ 1440575 h 1517234"/>
                <a:gd name="connsiteX20" fmla="*/ 810367 w 2385880"/>
                <a:gd name="connsiteY20" fmla="*/ 1374870 h 1517234"/>
                <a:gd name="connsiteX21" fmla="*/ 1056762 w 2385880"/>
                <a:gd name="connsiteY21" fmla="*/ 1342017 h 1517234"/>
                <a:gd name="connsiteX0" fmla="*/ 1056762 w 2385880"/>
                <a:gd name="connsiteY0" fmla="*/ 1344365 h 1519582"/>
                <a:gd name="connsiteX1" fmla="*/ 2064245 w 2385880"/>
                <a:gd name="connsiteY1" fmla="*/ 1519579 h 1519582"/>
                <a:gd name="connsiteX2" fmla="*/ 2327066 w 2385880"/>
                <a:gd name="connsiteY2" fmla="*/ 1349840 h 1519582"/>
                <a:gd name="connsiteX3" fmla="*/ 2327066 w 2385880"/>
                <a:gd name="connsiteY3" fmla="*/ 1349840 h 1519582"/>
                <a:gd name="connsiteX4" fmla="*/ 2367077 w 2385880"/>
                <a:gd name="connsiteY4" fmla="*/ 1039812 h 1519582"/>
                <a:gd name="connsiteX5" fmla="*/ 2345147 w 2385880"/>
                <a:gd name="connsiteY5" fmla="*/ 682321 h 1519582"/>
                <a:gd name="connsiteX6" fmla="*/ 1921883 w 2385880"/>
                <a:gd name="connsiteY6" fmla="*/ 648983 h 1519582"/>
                <a:gd name="connsiteX7" fmla="*/ 1598831 w 2385880"/>
                <a:gd name="connsiteY7" fmla="*/ 408063 h 1519582"/>
                <a:gd name="connsiteX8" fmla="*/ 1303157 w 2385880"/>
                <a:gd name="connsiteY8" fmla="*/ 325931 h 1519582"/>
                <a:gd name="connsiteX9" fmla="*/ 1130120 w 2385880"/>
                <a:gd name="connsiteY9" fmla="*/ 446581 h 1519582"/>
                <a:gd name="connsiteX10" fmla="*/ 985581 w 2385880"/>
                <a:gd name="connsiteY10" fmla="*/ 2880 h 1519582"/>
                <a:gd name="connsiteX11" fmla="*/ 646103 w 2385880"/>
                <a:gd name="connsiteY11" fmla="*/ 243800 h 1519582"/>
                <a:gd name="connsiteX12" fmla="*/ 646103 w 2385880"/>
                <a:gd name="connsiteY12" fmla="*/ 243800 h 1519582"/>
                <a:gd name="connsiteX13" fmla="*/ 257346 w 2385880"/>
                <a:gd name="connsiteY13" fmla="*/ 358784 h 1519582"/>
                <a:gd name="connsiteX14" fmla="*/ 0 w 2385880"/>
                <a:gd name="connsiteY14" fmla="*/ 774918 h 1519582"/>
                <a:gd name="connsiteX15" fmla="*/ 0 w 2385880"/>
                <a:gd name="connsiteY15" fmla="*/ 774918 h 1519582"/>
                <a:gd name="connsiteX16" fmla="*/ 175215 w 2385880"/>
                <a:gd name="connsiteY16" fmla="*/ 1103445 h 1519582"/>
                <a:gd name="connsiteX17" fmla="*/ 175215 w 2385880"/>
                <a:gd name="connsiteY17" fmla="*/ 1103445 h 1519582"/>
                <a:gd name="connsiteX18" fmla="*/ 328527 w 2385880"/>
                <a:gd name="connsiteY18" fmla="*/ 1442923 h 1519582"/>
                <a:gd name="connsiteX19" fmla="*/ 328527 w 2385880"/>
                <a:gd name="connsiteY19" fmla="*/ 1442923 h 1519582"/>
                <a:gd name="connsiteX20" fmla="*/ 810367 w 2385880"/>
                <a:gd name="connsiteY20" fmla="*/ 1377218 h 1519582"/>
                <a:gd name="connsiteX21" fmla="*/ 1056762 w 2385880"/>
                <a:gd name="connsiteY21" fmla="*/ 1344365 h 1519582"/>
                <a:gd name="connsiteX0" fmla="*/ 1056762 w 2385880"/>
                <a:gd name="connsiteY0" fmla="*/ 1344365 h 1519582"/>
                <a:gd name="connsiteX1" fmla="*/ 2064245 w 2385880"/>
                <a:gd name="connsiteY1" fmla="*/ 1519579 h 1519582"/>
                <a:gd name="connsiteX2" fmla="*/ 2327066 w 2385880"/>
                <a:gd name="connsiteY2" fmla="*/ 1349840 h 1519582"/>
                <a:gd name="connsiteX3" fmla="*/ 2327066 w 2385880"/>
                <a:gd name="connsiteY3" fmla="*/ 1349840 h 1519582"/>
                <a:gd name="connsiteX4" fmla="*/ 2367077 w 2385880"/>
                <a:gd name="connsiteY4" fmla="*/ 1039812 h 1519582"/>
                <a:gd name="connsiteX5" fmla="*/ 2345147 w 2385880"/>
                <a:gd name="connsiteY5" fmla="*/ 682321 h 1519582"/>
                <a:gd name="connsiteX6" fmla="*/ 1921883 w 2385880"/>
                <a:gd name="connsiteY6" fmla="*/ 648983 h 1519582"/>
                <a:gd name="connsiteX7" fmla="*/ 1598831 w 2385880"/>
                <a:gd name="connsiteY7" fmla="*/ 408063 h 1519582"/>
                <a:gd name="connsiteX8" fmla="*/ 1130120 w 2385880"/>
                <a:gd name="connsiteY8" fmla="*/ 446581 h 1519582"/>
                <a:gd name="connsiteX9" fmla="*/ 985581 w 2385880"/>
                <a:gd name="connsiteY9" fmla="*/ 2880 h 1519582"/>
                <a:gd name="connsiteX10" fmla="*/ 646103 w 2385880"/>
                <a:gd name="connsiteY10" fmla="*/ 243800 h 1519582"/>
                <a:gd name="connsiteX11" fmla="*/ 646103 w 2385880"/>
                <a:gd name="connsiteY11" fmla="*/ 243800 h 1519582"/>
                <a:gd name="connsiteX12" fmla="*/ 257346 w 2385880"/>
                <a:gd name="connsiteY12" fmla="*/ 358784 h 1519582"/>
                <a:gd name="connsiteX13" fmla="*/ 0 w 2385880"/>
                <a:gd name="connsiteY13" fmla="*/ 774918 h 1519582"/>
                <a:gd name="connsiteX14" fmla="*/ 0 w 2385880"/>
                <a:gd name="connsiteY14" fmla="*/ 774918 h 1519582"/>
                <a:gd name="connsiteX15" fmla="*/ 175215 w 2385880"/>
                <a:gd name="connsiteY15" fmla="*/ 1103445 h 1519582"/>
                <a:gd name="connsiteX16" fmla="*/ 175215 w 2385880"/>
                <a:gd name="connsiteY16" fmla="*/ 1103445 h 1519582"/>
                <a:gd name="connsiteX17" fmla="*/ 328527 w 2385880"/>
                <a:gd name="connsiteY17" fmla="*/ 1442923 h 1519582"/>
                <a:gd name="connsiteX18" fmla="*/ 328527 w 2385880"/>
                <a:gd name="connsiteY18" fmla="*/ 1442923 h 1519582"/>
                <a:gd name="connsiteX19" fmla="*/ 810367 w 2385880"/>
                <a:gd name="connsiteY19" fmla="*/ 1377218 h 1519582"/>
                <a:gd name="connsiteX20" fmla="*/ 1056762 w 2385880"/>
                <a:gd name="connsiteY20" fmla="*/ 1344365 h 1519582"/>
                <a:gd name="connsiteX0" fmla="*/ 1056762 w 2385880"/>
                <a:gd name="connsiteY0" fmla="*/ 1343055 h 1518272"/>
                <a:gd name="connsiteX1" fmla="*/ 2064245 w 2385880"/>
                <a:gd name="connsiteY1" fmla="*/ 1518269 h 1518272"/>
                <a:gd name="connsiteX2" fmla="*/ 2327066 w 2385880"/>
                <a:gd name="connsiteY2" fmla="*/ 1348530 h 1518272"/>
                <a:gd name="connsiteX3" fmla="*/ 2327066 w 2385880"/>
                <a:gd name="connsiteY3" fmla="*/ 1348530 h 1518272"/>
                <a:gd name="connsiteX4" fmla="*/ 2367077 w 2385880"/>
                <a:gd name="connsiteY4" fmla="*/ 1038502 h 1518272"/>
                <a:gd name="connsiteX5" fmla="*/ 2345147 w 2385880"/>
                <a:gd name="connsiteY5" fmla="*/ 681011 h 1518272"/>
                <a:gd name="connsiteX6" fmla="*/ 1921883 w 2385880"/>
                <a:gd name="connsiteY6" fmla="*/ 647673 h 1518272"/>
                <a:gd name="connsiteX7" fmla="*/ 1598831 w 2385880"/>
                <a:gd name="connsiteY7" fmla="*/ 406753 h 1518272"/>
                <a:gd name="connsiteX8" fmla="*/ 1246007 w 2385880"/>
                <a:gd name="connsiteY8" fmla="*/ 388121 h 1518272"/>
                <a:gd name="connsiteX9" fmla="*/ 985581 w 2385880"/>
                <a:gd name="connsiteY9" fmla="*/ 1570 h 1518272"/>
                <a:gd name="connsiteX10" fmla="*/ 646103 w 2385880"/>
                <a:gd name="connsiteY10" fmla="*/ 242490 h 1518272"/>
                <a:gd name="connsiteX11" fmla="*/ 646103 w 2385880"/>
                <a:gd name="connsiteY11" fmla="*/ 242490 h 1518272"/>
                <a:gd name="connsiteX12" fmla="*/ 257346 w 2385880"/>
                <a:gd name="connsiteY12" fmla="*/ 357474 h 1518272"/>
                <a:gd name="connsiteX13" fmla="*/ 0 w 2385880"/>
                <a:gd name="connsiteY13" fmla="*/ 773608 h 1518272"/>
                <a:gd name="connsiteX14" fmla="*/ 0 w 2385880"/>
                <a:gd name="connsiteY14" fmla="*/ 773608 h 1518272"/>
                <a:gd name="connsiteX15" fmla="*/ 175215 w 2385880"/>
                <a:gd name="connsiteY15" fmla="*/ 1102135 h 1518272"/>
                <a:gd name="connsiteX16" fmla="*/ 175215 w 2385880"/>
                <a:gd name="connsiteY16" fmla="*/ 1102135 h 1518272"/>
                <a:gd name="connsiteX17" fmla="*/ 328527 w 2385880"/>
                <a:gd name="connsiteY17" fmla="*/ 1441613 h 1518272"/>
                <a:gd name="connsiteX18" fmla="*/ 328527 w 2385880"/>
                <a:gd name="connsiteY18" fmla="*/ 1441613 h 1518272"/>
                <a:gd name="connsiteX19" fmla="*/ 810367 w 2385880"/>
                <a:gd name="connsiteY19" fmla="*/ 1375908 h 1518272"/>
                <a:gd name="connsiteX20" fmla="*/ 1056762 w 2385880"/>
                <a:gd name="connsiteY20" fmla="*/ 1343055 h 1518272"/>
                <a:gd name="connsiteX0" fmla="*/ 1056762 w 2385880"/>
                <a:gd name="connsiteY0" fmla="*/ 1343055 h 1518272"/>
                <a:gd name="connsiteX1" fmla="*/ 2064245 w 2385880"/>
                <a:gd name="connsiteY1" fmla="*/ 1518269 h 1518272"/>
                <a:gd name="connsiteX2" fmla="*/ 2327066 w 2385880"/>
                <a:gd name="connsiteY2" fmla="*/ 1348530 h 1518272"/>
                <a:gd name="connsiteX3" fmla="*/ 2327066 w 2385880"/>
                <a:gd name="connsiteY3" fmla="*/ 1348530 h 1518272"/>
                <a:gd name="connsiteX4" fmla="*/ 2367077 w 2385880"/>
                <a:gd name="connsiteY4" fmla="*/ 1038502 h 1518272"/>
                <a:gd name="connsiteX5" fmla="*/ 2345147 w 2385880"/>
                <a:gd name="connsiteY5" fmla="*/ 681011 h 1518272"/>
                <a:gd name="connsiteX6" fmla="*/ 1921883 w 2385880"/>
                <a:gd name="connsiteY6" fmla="*/ 647673 h 1518272"/>
                <a:gd name="connsiteX7" fmla="*/ 1598831 w 2385880"/>
                <a:gd name="connsiteY7" fmla="*/ 406753 h 1518272"/>
                <a:gd name="connsiteX8" fmla="*/ 1246007 w 2385880"/>
                <a:gd name="connsiteY8" fmla="*/ 388121 h 1518272"/>
                <a:gd name="connsiteX9" fmla="*/ 985581 w 2385880"/>
                <a:gd name="connsiteY9" fmla="*/ 1570 h 1518272"/>
                <a:gd name="connsiteX10" fmla="*/ 646103 w 2385880"/>
                <a:gd name="connsiteY10" fmla="*/ 242490 h 1518272"/>
                <a:gd name="connsiteX11" fmla="*/ 590540 w 2385880"/>
                <a:gd name="connsiteY11" fmla="*/ 407590 h 1518272"/>
                <a:gd name="connsiteX12" fmla="*/ 257346 w 2385880"/>
                <a:gd name="connsiteY12" fmla="*/ 357474 h 1518272"/>
                <a:gd name="connsiteX13" fmla="*/ 0 w 2385880"/>
                <a:gd name="connsiteY13" fmla="*/ 773608 h 1518272"/>
                <a:gd name="connsiteX14" fmla="*/ 0 w 2385880"/>
                <a:gd name="connsiteY14" fmla="*/ 773608 h 1518272"/>
                <a:gd name="connsiteX15" fmla="*/ 175215 w 2385880"/>
                <a:gd name="connsiteY15" fmla="*/ 1102135 h 1518272"/>
                <a:gd name="connsiteX16" fmla="*/ 175215 w 2385880"/>
                <a:gd name="connsiteY16" fmla="*/ 1102135 h 1518272"/>
                <a:gd name="connsiteX17" fmla="*/ 328527 w 2385880"/>
                <a:gd name="connsiteY17" fmla="*/ 1441613 h 1518272"/>
                <a:gd name="connsiteX18" fmla="*/ 328527 w 2385880"/>
                <a:gd name="connsiteY18" fmla="*/ 1441613 h 1518272"/>
                <a:gd name="connsiteX19" fmla="*/ 810367 w 2385880"/>
                <a:gd name="connsiteY19" fmla="*/ 1375908 h 1518272"/>
                <a:gd name="connsiteX20" fmla="*/ 1056762 w 2385880"/>
                <a:gd name="connsiteY20" fmla="*/ 1343055 h 1518272"/>
                <a:gd name="connsiteX0" fmla="*/ 1056762 w 2385880"/>
                <a:gd name="connsiteY0" fmla="*/ 1341510 h 1516727"/>
                <a:gd name="connsiteX1" fmla="*/ 2064245 w 2385880"/>
                <a:gd name="connsiteY1" fmla="*/ 1516724 h 1516727"/>
                <a:gd name="connsiteX2" fmla="*/ 2327066 w 2385880"/>
                <a:gd name="connsiteY2" fmla="*/ 1346985 h 1516727"/>
                <a:gd name="connsiteX3" fmla="*/ 2327066 w 2385880"/>
                <a:gd name="connsiteY3" fmla="*/ 1346985 h 1516727"/>
                <a:gd name="connsiteX4" fmla="*/ 2367077 w 2385880"/>
                <a:gd name="connsiteY4" fmla="*/ 1036957 h 1516727"/>
                <a:gd name="connsiteX5" fmla="*/ 2345147 w 2385880"/>
                <a:gd name="connsiteY5" fmla="*/ 679466 h 1516727"/>
                <a:gd name="connsiteX6" fmla="*/ 1921883 w 2385880"/>
                <a:gd name="connsiteY6" fmla="*/ 646128 h 1516727"/>
                <a:gd name="connsiteX7" fmla="*/ 1598831 w 2385880"/>
                <a:gd name="connsiteY7" fmla="*/ 405208 h 1516727"/>
                <a:gd name="connsiteX8" fmla="*/ 1246007 w 2385880"/>
                <a:gd name="connsiteY8" fmla="*/ 386576 h 1516727"/>
                <a:gd name="connsiteX9" fmla="*/ 985581 w 2385880"/>
                <a:gd name="connsiteY9" fmla="*/ 25 h 1516727"/>
                <a:gd name="connsiteX10" fmla="*/ 590540 w 2385880"/>
                <a:gd name="connsiteY10" fmla="*/ 406045 h 1516727"/>
                <a:gd name="connsiteX11" fmla="*/ 257346 w 2385880"/>
                <a:gd name="connsiteY11" fmla="*/ 355929 h 1516727"/>
                <a:gd name="connsiteX12" fmla="*/ 0 w 2385880"/>
                <a:gd name="connsiteY12" fmla="*/ 772063 h 1516727"/>
                <a:gd name="connsiteX13" fmla="*/ 0 w 2385880"/>
                <a:gd name="connsiteY13" fmla="*/ 772063 h 1516727"/>
                <a:gd name="connsiteX14" fmla="*/ 175215 w 2385880"/>
                <a:gd name="connsiteY14" fmla="*/ 1100590 h 1516727"/>
                <a:gd name="connsiteX15" fmla="*/ 175215 w 2385880"/>
                <a:gd name="connsiteY15" fmla="*/ 1100590 h 1516727"/>
                <a:gd name="connsiteX16" fmla="*/ 328527 w 2385880"/>
                <a:gd name="connsiteY16" fmla="*/ 1440068 h 1516727"/>
                <a:gd name="connsiteX17" fmla="*/ 328527 w 2385880"/>
                <a:gd name="connsiteY17" fmla="*/ 1440068 h 1516727"/>
                <a:gd name="connsiteX18" fmla="*/ 810367 w 2385880"/>
                <a:gd name="connsiteY18" fmla="*/ 1374363 h 1516727"/>
                <a:gd name="connsiteX19" fmla="*/ 1056762 w 2385880"/>
                <a:gd name="connsiteY19" fmla="*/ 1341510 h 1516727"/>
                <a:gd name="connsiteX0" fmla="*/ 1056762 w 2385880"/>
                <a:gd name="connsiteY0" fmla="*/ 1341521 h 1516738"/>
                <a:gd name="connsiteX1" fmla="*/ 2064245 w 2385880"/>
                <a:gd name="connsiteY1" fmla="*/ 1516735 h 1516738"/>
                <a:gd name="connsiteX2" fmla="*/ 2327066 w 2385880"/>
                <a:gd name="connsiteY2" fmla="*/ 1346996 h 1516738"/>
                <a:gd name="connsiteX3" fmla="*/ 2327066 w 2385880"/>
                <a:gd name="connsiteY3" fmla="*/ 1346996 h 1516738"/>
                <a:gd name="connsiteX4" fmla="*/ 2367077 w 2385880"/>
                <a:gd name="connsiteY4" fmla="*/ 1036968 h 1516738"/>
                <a:gd name="connsiteX5" fmla="*/ 2345147 w 2385880"/>
                <a:gd name="connsiteY5" fmla="*/ 679477 h 1516738"/>
                <a:gd name="connsiteX6" fmla="*/ 1921883 w 2385880"/>
                <a:gd name="connsiteY6" fmla="*/ 646139 h 1516738"/>
                <a:gd name="connsiteX7" fmla="*/ 1598831 w 2385880"/>
                <a:gd name="connsiteY7" fmla="*/ 405219 h 1516738"/>
                <a:gd name="connsiteX8" fmla="*/ 1246007 w 2385880"/>
                <a:gd name="connsiteY8" fmla="*/ 386587 h 1516738"/>
                <a:gd name="connsiteX9" fmla="*/ 985581 w 2385880"/>
                <a:gd name="connsiteY9" fmla="*/ 36 h 1516738"/>
                <a:gd name="connsiteX10" fmla="*/ 685790 w 2385880"/>
                <a:gd name="connsiteY10" fmla="*/ 363193 h 1516738"/>
                <a:gd name="connsiteX11" fmla="*/ 257346 w 2385880"/>
                <a:gd name="connsiteY11" fmla="*/ 355940 h 1516738"/>
                <a:gd name="connsiteX12" fmla="*/ 0 w 2385880"/>
                <a:gd name="connsiteY12" fmla="*/ 772074 h 1516738"/>
                <a:gd name="connsiteX13" fmla="*/ 0 w 2385880"/>
                <a:gd name="connsiteY13" fmla="*/ 772074 h 1516738"/>
                <a:gd name="connsiteX14" fmla="*/ 175215 w 2385880"/>
                <a:gd name="connsiteY14" fmla="*/ 1100601 h 1516738"/>
                <a:gd name="connsiteX15" fmla="*/ 175215 w 2385880"/>
                <a:gd name="connsiteY15" fmla="*/ 1100601 h 1516738"/>
                <a:gd name="connsiteX16" fmla="*/ 328527 w 2385880"/>
                <a:gd name="connsiteY16" fmla="*/ 1440079 h 1516738"/>
                <a:gd name="connsiteX17" fmla="*/ 328527 w 2385880"/>
                <a:gd name="connsiteY17" fmla="*/ 1440079 h 1516738"/>
                <a:gd name="connsiteX18" fmla="*/ 810367 w 2385880"/>
                <a:gd name="connsiteY18" fmla="*/ 1374374 h 1516738"/>
                <a:gd name="connsiteX19" fmla="*/ 1056762 w 2385880"/>
                <a:gd name="connsiteY19" fmla="*/ 1341521 h 1516738"/>
                <a:gd name="connsiteX0" fmla="*/ 1129787 w 2458905"/>
                <a:gd name="connsiteY0" fmla="*/ 1341521 h 1516738"/>
                <a:gd name="connsiteX1" fmla="*/ 2137270 w 2458905"/>
                <a:gd name="connsiteY1" fmla="*/ 1516735 h 1516738"/>
                <a:gd name="connsiteX2" fmla="*/ 2400091 w 2458905"/>
                <a:gd name="connsiteY2" fmla="*/ 1346996 h 1516738"/>
                <a:gd name="connsiteX3" fmla="*/ 2400091 w 2458905"/>
                <a:gd name="connsiteY3" fmla="*/ 1346996 h 1516738"/>
                <a:gd name="connsiteX4" fmla="*/ 2440102 w 2458905"/>
                <a:gd name="connsiteY4" fmla="*/ 1036968 h 1516738"/>
                <a:gd name="connsiteX5" fmla="*/ 2418172 w 2458905"/>
                <a:gd name="connsiteY5" fmla="*/ 679477 h 1516738"/>
                <a:gd name="connsiteX6" fmla="*/ 1994908 w 2458905"/>
                <a:gd name="connsiteY6" fmla="*/ 646139 h 1516738"/>
                <a:gd name="connsiteX7" fmla="*/ 1671856 w 2458905"/>
                <a:gd name="connsiteY7" fmla="*/ 405219 h 1516738"/>
                <a:gd name="connsiteX8" fmla="*/ 1319032 w 2458905"/>
                <a:gd name="connsiteY8" fmla="*/ 386587 h 1516738"/>
                <a:gd name="connsiteX9" fmla="*/ 1058606 w 2458905"/>
                <a:gd name="connsiteY9" fmla="*/ 36 h 1516738"/>
                <a:gd name="connsiteX10" fmla="*/ 758815 w 2458905"/>
                <a:gd name="connsiteY10" fmla="*/ 363193 h 1516738"/>
                <a:gd name="connsiteX11" fmla="*/ 330371 w 2458905"/>
                <a:gd name="connsiteY11" fmla="*/ 355940 h 1516738"/>
                <a:gd name="connsiteX12" fmla="*/ 73025 w 2458905"/>
                <a:gd name="connsiteY12" fmla="*/ 772074 h 1516738"/>
                <a:gd name="connsiteX13" fmla="*/ 0 w 2458905"/>
                <a:gd name="connsiteY13" fmla="*/ 945112 h 1516738"/>
                <a:gd name="connsiteX14" fmla="*/ 248240 w 2458905"/>
                <a:gd name="connsiteY14" fmla="*/ 1100601 h 1516738"/>
                <a:gd name="connsiteX15" fmla="*/ 248240 w 2458905"/>
                <a:gd name="connsiteY15" fmla="*/ 1100601 h 1516738"/>
                <a:gd name="connsiteX16" fmla="*/ 401552 w 2458905"/>
                <a:gd name="connsiteY16" fmla="*/ 1440079 h 1516738"/>
                <a:gd name="connsiteX17" fmla="*/ 401552 w 2458905"/>
                <a:gd name="connsiteY17" fmla="*/ 1440079 h 1516738"/>
                <a:gd name="connsiteX18" fmla="*/ 883392 w 2458905"/>
                <a:gd name="connsiteY18" fmla="*/ 1374374 h 1516738"/>
                <a:gd name="connsiteX19" fmla="*/ 1129787 w 2458905"/>
                <a:gd name="connsiteY19" fmla="*/ 1341521 h 1516738"/>
                <a:gd name="connsiteX0" fmla="*/ 1056762 w 2385880"/>
                <a:gd name="connsiteY0" fmla="*/ 1341521 h 1516738"/>
                <a:gd name="connsiteX1" fmla="*/ 2064245 w 2385880"/>
                <a:gd name="connsiteY1" fmla="*/ 1516735 h 1516738"/>
                <a:gd name="connsiteX2" fmla="*/ 2327066 w 2385880"/>
                <a:gd name="connsiteY2" fmla="*/ 1346996 h 1516738"/>
                <a:gd name="connsiteX3" fmla="*/ 2327066 w 2385880"/>
                <a:gd name="connsiteY3" fmla="*/ 1346996 h 1516738"/>
                <a:gd name="connsiteX4" fmla="*/ 2367077 w 2385880"/>
                <a:gd name="connsiteY4" fmla="*/ 1036968 h 1516738"/>
                <a:gd name="connsiteX5" fmla="*/ 2345147 w 2385880"/>
                <a:gd name="connsiteY5" fmla="*/ 679477 h 1516738"/>
                <a:gd name="connsiteX6" fmla="*/ 1921883 w 2385880"/>
                <a:gd name="connsiteY6" fmla="*/ 646139 h 1516738"/>
                <a:gd name="connsiteX7" fmla="*/ 1598831 w 2385880"/>
                <a:gd name="connsiteY7" fmla="*/ 405219 h 1516738"/>
                <a:gd name="connsiteX8" fmla="*/ 1246007 w 2385880"/>
                <a:gd name="connsiteY8" fmla="*/ 386587 h 1516738"/>
                <a:gd name="connsiteX9" fmla="*/ 985581 w 2385880"/>
                <a:gd name="connsiteY9" fmla="*/ 36 h 1516738"/>
                <a:gd name="connsiteX10" fmla="*/ 685790 w 2385880"/>
                <a:gd name="connsiteY10" fmla="*/ 363193 h 1516738"/>
                <a:gd name="connsiteX11" fmla="*/ 257346 w 2385880"/>
                <a:gd name="connsiteY11" fmla="*/ 355940 h 1516738"/>
                <a:gd name="connsiteX12" fmla="*/ 0 w 2385880"/>
                <a:gd name="connsiteY12" fmla="*/ 772074 h 1516738"/>
                <a:gd name="connsiteX13" fmla="*/ 175215 w 2385880"/>
                <a:gd name="connsiteY13" fmla="*/ 1100601 h 1516738"/>
                <a:gd name="connsiteX14" fmla="*/ 175215 w 2385880"/>
                <a:gd name="connsiteY14" fmla="*/ 1100601 h 1516738"/>
                <a:gd name="connsiteX15" fmla="*/ 328527 w 2385880"/>
                <a:gd name="connsiteY15" fmla="*/ 1440079 h 1516738"/>
                <a:gd name="connsiteX16" fmla="*/ 328527 w 2385880"/>
                <a:gd name="connsiteY16" fmla="*/ 1440079 h 1516738"/>
                <a:gd name="connsiteX17" fmla="*/ 810367 w 2385880"/>
                <a:gd name="connsiteY17" fmla="*/ 1374374 h 1516738"/>
                <a:gd name="connsiteX18" fmla="*/ 1056762 w 2385880"/>
                <a:gd name="connsiteY18" fmla="*/ 1341521 h 1516738"/>
                <a:gd name="connsiteX0" fmla="*/ 1139312 w 2468430"/>
                <a:gd name="connsiteY0" fmla="*/ 1341521 h 1516738"/>
                <a:gd name="connsiteX1" fmla="*/ 2146795 w 2468430"/>
                <a:gd name="connsiteY1" fmla="*/ 1516735 h 1516738"/>
                <a:gd name="connsiteX2" fmla="*/ 2409616 w 2468430"/>
                <a:gd name="connsiteY2" fmla="*/ 1346996 h 1516738"/>
                <a:gd name="connsiteX3" fmla="*/ 2409616 w 2468430"/>
                <a:gd name="connsiteY3" fmla="*/ 1346996 h 1516738"/>
                <a:gd name="connsiteX4" fmla="*/ 2449627 w 2468430"/>
                <a:gd name="connsiteY4" fmla="*/ 1036968 h 1516738"/>
                <a:gd name="connsiteX5" fmla="*/ 2427697 w 2468430"/>
                <a:gd name="connsiteY5" fmla="*/ 679477 h 1516738"/>
                <a:gd name="connsiteX6" fmla="*/ 2004433 w 2468430"/>
                <a:gd name="connsiteY6" fmla="*/ 646139 h 1516738"/>
                <a:gd name="connsiteX7" fmla="*/ 1681381 w 2468430"/>
                <a:gd name="connsiteY7" fmla="*/ 405219 h 1516738"/>
                <a:gd name="connsiteX8" fmla="*/ 1328557 w 2468430"/>
                <a:gd name="connsiteY8" fmla="*/ 386587 h 1516738"/>
                <a:gd name="connsiteX9" fmla="*/ 1068131 w 2468430"/>
                <a:gd name="connsiteY9" fmla="*/ 36 h 1516738"/>
                <a:gd name="connsiteX10" fmla="*/ 768340 w 2468430"/>
                <a:gd name="connsiteY10" fmla="*/ 363193 h 1516738"/>
                <a:gd name="connsiteX11" fmla="*/ 339896 w 2468430"/>
                <a:gd name="connsiteY11" fmla="*/ 355940 h 1516738"/>
                <a:gd name="connsiteX12" fmla="*/ 0 w 2468430"/>
                <a:gd name="connsiteY12" fmla="*/ 881611 h 1516738"/>
                <a:gd name="connsiteX13" fmla="*/ 257765 w 2468430"/>
                <a:gd name="connsiteY13" fmla="*/ 1100601 h 1516738"/>
                <a:gd name="connsiteX14" fmla="*/ 257765 w 2468430"/>
                <a:gd name="connsiteY14" fmla="*/ 1100601 h 1516738"/>
                <a:gd name="connsiteX15" fmla="*/ 411077 w 2468430"/>
                <a:gd name="connsiteY15" fmla="*/ 1440079 h 1516738"/>
                <a:gd name="connsiteX16" fmla="*/ 411077 w 2468430"/>
                <a:gd name="connsiteY16" fmla="*/ 1440079 h 1516738"/>
                <a:gd name="connsiteX17" fmla="*/ 892917 w 2468430"/>
                <a:gd name="connsiteY17" fmla="*/ 1374374 h 1516738"/>
                <a:gd name="connsiteX18" fmla="*/ 1139312 w 2468430"/>
                <a:gd name="connsiteY18" fmla="*/ 1341521 h 1516738"/>
                <a:gd name="connsiteX0" fmla="*/ 1154632 w 2483750"/>
                <a:gd name="connsiteY0" fmla="*/ 1341521 h 1516738"/>
                <a:gd name="connsiteX1" fmla="*/ 2162115 w 2483750"/>
                <a:gd name="connsiteY1" fmla="*/ 1516735 h 1516738"/>
                <a:gd name="connsiteX2" fmla="*/ 2424936 w 2483750"/>
                <a:gd name="connsiteY2" fmla="*/ 1346996 h 1516738"/>
                <a:gd name="connsiteX3" fmla="*/ 2424936 w 2483750"/>
                <a:gd name="connsiteY3" fmla="*/ 1346996 h 1516738"/>
                <a:gd name="connsiteX4" fmla="*/ 2464947 w 2483750"/>
                <a:gd name="connsiteY4" fmla="*/ 1036968 h 1516738"/>
                <a:gd name="connsiteX5" fmla="*/ 2443017 w 2483750"/>
                <a:gd name="connsiteY5" fmla="*/ 679477 h 1516738"/>
                <a:gd name="connsiteX6" fmla="*/ 2019753 w 2483750"/>
                <a:gd name="connsiteY6" fmla="*/ 646139 h 1516738"/>
                <a:gd name="connsiteX7" fmla="*/ 1696701 w 2483750"/>
                <a:gd name="connsiteY7" fmla="*/ 405219 h 1516738"/>
                <a:gd name="connsiteX8" fmla="*/ 1343877 w 2483750"/>
                <a:gd name="connsiteY8" fmla="*/ 386587 h 1516738"/>
                <a:gd name="connsiteX9" fmla="*/ 1083451 w 2483750"/>
                <a:gd name="connsiteY9" fmla="*/ 36 h 1516738"/>
                <a:gd name="connsiteX10" fmla="*/ 783660 w 2483750"/>
                <a:gd name="connsiteY10" fmla="*/ 363193 h 1516738"/>
                <a:gd name="connsiteX11" fmla="*/ 355216 w 2483750"/>
                <a:gd name="connsiteY11" fmla="*/ 355940 h 1516738"/>
                <a:gd name="connsiteX12" fmla="*/ 15320 w 2483750"/>
                <a:gd name="connsiteY12" fmla="*/ 881611 h 1516738"/>
                <a:gd name="connsiteX13" fmla="*/ 273085 w 2483750"/>
                <a:gd name="connsiteY13" fmla="*/ 1100601 h 1516738"/>
                <a:gd name="connsiteX14" fmla="*/ 273085 w 2483750"/>
                <a:gd name="connsiteY14" fmla="*/ 1100601 h 1516738"/>
                <a:gd name="connsiteX15" fmla="*/ 426397 w 2483750"/>
                <a:gd name="connsiteY15" fmla="*/ 1440079 h 1516738"/>
                <a:gd name="connsiteX16" fmla="*/ 426397 w 2483750"/>
                <a:gd name="connsiteY16" fmla="*/ 1440079 h 1516738"/>
                <a:gd name="connsiteX17" fmla="*/ 908237 w 2483750"/>
                <a:gd name="connsiteY17" fmla="*/ 1374374 h 1516738"/>
                <a:gd name="connsiteX18" fmla="*/ 1154632 w 2483750"/>
                <a:gd name="connsiteY18" fmla="*/ 1341521 h 1516738"/>
                <a:gd name="connsiteX0" fmla="*/ 1144789 w 2473907"/>
                <a:gd name="connsiteY0" fmla="*/ 1341521 h 1516738"/>
                <a:gd name="connsiteX1" fmla="*/ 2152272 w 2473907"/>
                <a:gd name="connsiteY1" fmla="*/ 1516735 h 1516738"/>
                <a:gd name="connsiteX2" fmla="*/ 2415093 w 2473907"/>
                <a:gd name="connsiteY2" fmla="*/ 1346996 h 1516738"/>
                <a:gd name="connsiteX3" fmla="*/ 2415093 w 2473907"/>
                <a:gd name="connsiteY3" fmla="*/ 1346996 h 1516738"/>
                <a:gd name="connsiteX4" fmla="*/ 2455104 w 2473907"/>
                <a:gd name="connsiteY4" fmla="*/ 1036968 h 1516738"/>
                <a:gd name="connsiteX5" fmla="*/ 2433174 w 2473907"/>
                <a:gd name="connsiteY5" fmla="*/ 679477 h 1516738"/>
                <a:gd name="connsiteX6" fmla="*/ 2009910 w 2473907"/>
                <a:gd name="connsiteY6" fmla="*/ 646139 h 1516738"/>
                <a:gd name="connsiteX7" fmla="*/ 1686858 w 2473907"/>
                <a:gd name="connsiteY7" fmla="*/ 405219 h 1516738"/>
                <a:gd name="connsiteX8" fmla="*/ 1334034 w 2473907"/>
                <a:gd name="connsiteY8" fmla="*/ 386587 h 1516738"/>
                <a:gd name="connsiteX9" fmla="*/ 1073608 w 2473907"/>
                <a:gd name="connsiteY9" fmla="*/ 36 h 1516738"/>
                <a:gd name="connsiteX10" fmla="*/ 773817 w 2473907"/>
                <a:gd name="connsiteY10" fmla="*/ 363193 h 1516738"/>
                <a:gd name="connsiteX11" fmla="*/ 345373 w 2473907"/>
                <a:gd name="connsiteY11" fmla="*/ 355940 h 1516738"/>
                <a:gd name="connsiteX12" fmla="*/ 5477 w 2473907"/>
                <a:gd name="connsiteY12" fmla="*/ 881611 h 1516738"/>
                <a:gd name="connsiteX13" fmla="*/ 263242 w 2473907"/>
                <a:gd name="connsiteY13" fmla="*/ 1100601 h 1516738"/>
                <a:gd name="connsiteX14" fmla="*/ 263242 w 2473907"/>
                <a:gd name="connsiteY14" fmla="*/ 1100601 h 1516738"/>
                <a:gd name="connsiteX15" fmla="*/ 416554 w 2473907"/>
                <a:gd name="connsiteY15" fmla="*/ 1440079 h 1516738"/>
                <a:gd name="connsiteX16" fmla="*/ 416554 w 2473907"/>
                <a:gd name="connsiteY16" fmla="*/ 1440079 h 1516738"/>
                <a:gd name="connsiteX17" fmla="*/ 898394 w 2473907"/>
                <a:gd name="connsiteY17" fmla="*/ 1374374 h 1516738"/>
                <a:gd name="connsiteX18" fmla="*/ 1144789 w 2473907"/>
                <a:gd name="connsiteY18" fmla="*/ 1341521 h 1516738"/>
                <a:gd name="connsiteX0" fmla="*/ 1144789 w 2473907"/>
                <a:gd name="connsiteY0" fmla="*/ 1341521 h 1516738"/>
                <a:gd name="connsiteX1" fmla="*/ 2152272 w 2473907"/>
                <a:gd name="connsiteY1" fmla="*/ 1516735 h 1516738"/>
                <a:gd name="connsiteX2" fmla="*/ 2415093 w 2473907"/>
                <a:gd name="connsiteY2" fmla="*/ 1346996 h 1516738"/>
                <a:gd name="connsiteX3" fmla="*/ 2415093 w 2473907"/>
                <a:gd name="connsiteY3" fmla="*/ 1346996 h 1516738"/>
                <a:gd name="connsiteX4" fmla="*/ 2455104 w 2473907"/>
                <a:gd name="connsiteY4" fmla="*/ 1036968 h 1516738"/>
                <a:gd name="connsiteX5" fmla="*/ 2433174 w 2473907"/>
                <a:gd name="connsiteY5" fmla="*/ 679477 h 1516738"/>
                <a:gd name="connsiteX6" fmla="*/ 2009910 w 2473907"/>
                <a:gd name="connsiteY6" fmla="*/ 646139 h 1516738"/>
                <a:gd name="connsiteX7" fmla="*/ 1686858 w 2473907"/>
                <a:gd name="connsiteY7" fmla="*/ 405219 h 1516738"/>
                <a:gd name="connsiteX8" fmla="*/ 1334034 w 2473907"/>
                <a:gd name="connsiteY8" fmla="*/ 386587 h 1516738"/>
                <a:gd name="connsiteX9" fmla="*/ 1073608 w 2473907"/>
                <a:gd name="connsiteY9" fmla="*/ 36 h 1516738"/>
                <a:gd name="connsiteX10" fmla="*/ 773817 w 2473907"/>
                <a:gd name="connsiteY10" fmla="*/ 363193 h 1516738"/>
                <a:gd name="connsiteX11" fmla="*/ 345373 w 2473907"/>
                <a:gd name="connsiteY11" fmla="*/ 355940 h 1516738"/>
                <a:gd name="connsiteX12" fmla="*/ 5477 w 2473907"/>
                <a:gd name="connsiteY12" fmla="*/ 881611 h 1516738"/>
                <a:gd name="connsiteX13" fmla="*/ 263242 w 2473907"/>
                <a:gd name="connsiteY13" fmla="*/ 1100601 h 1516738"/>
                <a:gd name="connsiteX14" fmla="*/ 416554 w 2473907"/>
                <a:gd name="connsiteY14" fmla="*/ 1440079 h 1516738"/>
                <a:gd name="connsiteX15" fmla="*/ 416554 w 2473907"/>
                <a:gd name="connsiteY15" fmla="*/ 1440079 h 1516738"/>
                <a:gd name="connsiteX16" fmla="*/ 898394 w 2473907"/>
                <a:gd name="connsiteY16" fmla="*/ 1374374 h 1516738"/>
                <a:gd name="connsiteX17" fmla="*/ 1144789 w 2473907"/>
                <a:gd name="connsiteY17" fmla="*/ 1341521 h 1516738"/>
                <a:gd name="connsiteX0" fmla="*/ 1139766 w 2468884"/>
                <a:gd name="connsiteY0" fmla="*/ 1341521 h 1516738"/>
                <a:gd name="connsiteX1" fmla="*/ 2147249 w 2468884"/>
                <a:gd name="connsiteY1" fmla="*/ 1516735 h 1516738"/>
                <a:gd name="connsiteX2" fmla="*/ 2410070 w 2468884"/>
                <a:gd name="connsiteY2" fmla="*/ 1346996 h 1516738"/>
                <a:gd name="connsiteX3" fmla="*/ 2410070 w 2468884"/>
                <a:gd name="connsiteY3" fmla="*/ 1346996 h 1516738"/>
                <a:gd name="connsiteX4" fmla="*/ 2450081 w 2468884"/>
                <a:gd name="connsiteY4" fmla="*/ 1036968 h 1516738"/>
                <a:gd name="connsiteX5" fmla="*/ 2428151 w 2468884"/>
                <a:gd name="connsiteY5" fmla="*/ 679477 h 1516738"/>
                <a:gd name="connsiteX6" fmla="*/ 2004887 w 2468884"/>
                <a:gd name="connsiteY6" fmla="*/ 646139 h 1516738"/>
                <a:gd name="connsiteX7" fmla="*/ 1681835 w 2468884"/>
                <a:gd name="connsiteY7" fmla="*/ 405219 h 1516738"/>
                <a:gd name="connsiteX8" fmla="*/ 1329011 w 2468884"/>
                <a:gd name="connsiteY8" fmla="*/ 386587 h 1516738"/>
                <a:gd name="connsiteX9" fmla="*/ 1068585 w 2468884"/>
                <a:gd name="connsiteY9" fmla="*/ 36 h 1516738"/>
                <a:gd name="connsiteX10" fmla="*/ 768794 w 2468884"/>
                <a:gd name="connsiteY10" fmla="*/ 363193 h 1516738"/>
                <a:gd name="connsiteX11" fmla="*/ 340350 w 2468884"/>
                <a:gd name="connsiteY11" fmla="*/ 355940 h 1516738"/>
                <a:gd name="connsiteX12" fmla="*/ 454 w 2468884"/>
                <a:gd name="connsiteY12" fmla="*/ 881611 h 1516738"/>
                <a:gd name="connsiteX13" fmla="*/ 411531 w 2468884"/>
                <a:gd name="connsiteY13" fmla="*/ 1440079 h 1516738"/>
                <a:gd name="connsiteX14" fmla="*/ 411531 w 2468884"/>
                <a:gd name="connsiteY14" fmla="*/ 1440079 h 1516738"/>
                <a:gd name="connsiteX15" fmla="*/ 893371 w 2468884"/>
                <a:gd name="connsiteY15" fmla="*/ 1374374 h 1516738"/>
                <a:gd name="connsiteX16" fmla="*/ 1139766 w 2468884"/>
                <a:gd name="connsiteY16" fmla="*/ 1341521 h 1516738"/>
                <a:gd name="connsiteX0" fmla="*/ 1139766 w 2468884"/>
                <a:gd name="connsiteY0" fmla="*/ 1341521 h 1516738"/>
                <a:gd name="connsiteX1" fmla="*/ 2147249 w 2468884"/>
                <a:gd name="connsiteY1" fmla="*/ 1516735 h 1516738"/>
                <a:gd name="connsiteX2" fmla="*/ 2410070 w 2468884"/>
                <a:gd name="connsiteY2" fmla="*/ 1346996 h 1516738"/>
                <a:gd name="connsiteX3" fmla="*/ 2410070 w 2468884"/>
                <a:gd name="connsiteY3" fmla="*/ 1346996 h 1516738"/>
                <a:gd name="connsiteX4" fmla="*/ 2450081 w 2468884"/>
                <a:gd name="connsiteY4" fmla="*/ 1036968 h 1516738"/>
                <a:gd name="connsiteX5" fmla="*/ 2428151 w 2468884"/>
                <a:gd name="connsiteY5" fmla="*/ 679477 h 1516738"/>
                <a:gd name="connsiteX6" fmla="*/ 2004887 w 2468884"/>
                <a:gd name="connsiteY6" fmla="*/ 646139 h 1516738"/>
                <a:gd name="connsiteX7" fmla="*/ 1681835 w 2468884"/>
                <a:gd name="connsiteY7" fmla="*/ 405219 h 1516738"/>
                <a:gd name="connsiteX8" fmla="*/ 1329011 w 2468884"/>
                <a:gd name="connsiteY8" fmla="*/ 386587 h 1516738"/>
                <a:gd name="connsiteX9" fmla="*/ 1068585 w 2468884"/>
                <a:gd name="connsiteY9" fmla="*/ 36 h 1516738"/>
                <a:gd name="connsiteX10" fmla="*/ 768794 w 2468884"/>
                <a:gd name="connsiteY10" fmla="*/ 363193 h 1516738"/>
                <a:gd name="connsiteX11" fmla="*/ 340350 w 2468884"/>
                <a:gd name="connsiteY11" fmla="*/ 355940 h 1516738"/>
                <a:gd name="connsiteX12" fmla="*/ 454 w 2468884"/>
                <a:gd name="connsiteY12" fmla="*/ 881611 h 1516738"/>
                <a:gd name="connsiteX13" fmla="*/ 411531 w 2468884"/>
                <a:gd name="connsiteY13" fmla="*/ 1440079 h 1516738"/>
                <a:gd name="connsiteX14" fmla="*/ 205156 w 2468884"/>
                <a:gd name="connsiteY14" fmla="*/ 1398804 h 1516738"/>
                <a:gd name="connsiteX15" fmla="*/ 893371 w 2468884"/>
                <a:gd name="connsiteY15" fmla="*/ 1374374 h 1516738"/>
                <a:gd name="connsiteX16" fmla="*/ 1139766 w 2468884"/>
                <a:gd name="connsiteY16" fmla="*/ 1341521 h 1516738"/>
                <a:gd name="connsiteX0" fmla="*/ 1139766 w 2468884"/>
                <a:gd name="connsiteY0" fmla="*/ 1341521 h 1516738"/>
                <a:gd name="connsiteX1" fmla="*/ 2147249 w 2468884"/>
                <a:gd name="connsiteY1" fmla="*/ 1516735 h 1516738"/>
                <a:gd name="connsiteX2" fmla="*/ 2410070 w 2468884"/>
                <a:gd name="connsiteY2" fmla="*/ 1346996 h 1516738"/>
                <a:gd name="connsiteX3" fmla="*/ 2410070 w 2468884"/>
                <a:gd name="connsiteY3" fmla="*/ 1346996 h 1516738"/>
                <a:gd name="connsiteX4" fmla="*/ 2450081 w 2468884"/>
                <a:gd name="connsiteY4" fmla="*/ 1036968 h 1516738"/>
                <a:gd name="connsiteX5" fmla="*/ 2428151 w 2468884"/>
                <a:gd name="connsiteY5" fmla="*/ 679477 h 1516738"/>
                <a:gd name="connsiteX6" fmla="*/ 2004887 w 2468884"/>
                <a:gd name="connsiteY6" fmla="*/ 646139 h 1516738"/>
                <a:gd name="connsiteX7" fmla="*/ 1681835 w 2468884"/>
                <a:gd name="connsiteY7" fmla="*/ 405219 h 1516738"/>
                <a:gd name="connsiteX8" fmla="*/ 1329011 w 2468884"/>
                <a:gd name="connsiteY8" fmla="*/ 386587 h 1516738"/>
                <a:gd name="connsiteX9" fmla="*/ 1068585 w 2468884"/>
                <a:gd name="connsiteY9" fmla="*/ 36 h 1516738"/>
                <a:gd name="connsiteX10" fmla="*/ 768794 w 2468884"/>
                <a:gd name="connsiteY10" fmla="*/ 363193 h 1516738"/>
                <a:gd name="connsiteX11" fmla="*/ 340350 w 2468884"/>
                <a:gd name="connsiteY11" fmla="*/ 355940 h 1516738"/>
                <a:gd name="connsiteX12" fmla="*/ 454 w 2468884"/>
                <a:gd name="connsiteY12" fmla="*/ 881611 h 1516738"/>
                <a:gd name="connsiteX13" fmla="*/ 411531 w 2468884"/>
                <a:gd name="connsiteY13" fmla="*/ 1440079 h 1516738"/>
                <a:gd name="connsiteX14" fmla="*/ 893371 w 2468884"/>
                <a:gd name="connsiteY14" fmla="*/ 1374374 h 1516738"/>
                <a:gd name="connsiteX15" fmla="*/ 1139766 w 2468884"/>
                <a:gd name="connsiteY15" fmla="*/ 1341521 h 1516738"/>
                <a:gd name="connsiteX0" fmla="*/ 1139766 w 2468884"/>
                <a:gd name="connsiteY0" fmla="*/ 1341521 h 1516738"/>
                <a:gd name="connsiteX1" fmla="*/ 2147249 w 2468884"/>
                <a:gd name="connsiteY1" fmla="*/ 1516735 h 1516738"/>
                <a:gd name="connsiteX2" fmla="*/ 2410070 w 2468884"/>
                <a:gd name="connsiteY2" fmla="*/ 1346996 h 1516738"/>
                <a:gd name="connsiteX3" fmla="*/ 2410070 w 2468884"/>
                <a:gd name="connsiteY3" fmla="*/ 1346996 h 1516738"/>
                <a:gd name="connsiteX4" fmla="*/ 2450081 w 2468884"/>
                <a:gd name="connsiteY4" fmla="*/ 1036968 h 1516738"/>
                <a:gd name="connsiteX5" fmla="*/ 2428151 w 2468884"/>
                <a:gd name="connsiteY5" fmla="*/ 679477 h 1516738"/>
                <a:gd name="connsiteX6" fmla="*/ 2004887 w 2468884"/>
                <a:gd name="connsiteY6" fmla="*/ 646139 h 1516738"/>
                <a:gd name="connsiteX7" fmla="*/ 1681835 w 2468884"/>
                <a:gd name="connsiteY7" fmla="*/ 405219 h 1516738"/>
                <a:gd name="connsiteX8" fmla="*/ 1329011 w 2468884"/>
                <a:gd name="connsiteY8" fmla="*/ 386587 h 1516738"/>
                <a:gd name="connsiteX9" fmla="*/ 1068585 w 2468884"/>
                <a:gd name="connsiteY9" fmla="*/ 36 h 1516738"/>
                <a:gd name="connsiteX10" fmla="*/ 768794 w 2468884"/>
                <a:gd name="connsiteY10" fmla="*/ 363193 h 1516738"/>
                <a:gd name="connsiteX11" fmla="*/ 340350 w 2468884"/>
                <a:gd name="connsiteY11" fmla="*/ 355940 h 1516738"/>
                <a:gd name="connsiteX12" fmla="*/ 454 w 2468884"/>
                <a:gd name="connsiteY12" fmla="*/ 881611 h 1516738"/>
                <a:gd name="connsiteX13" fmla="*/ 411531 w 2468884"/>
                <a:gd name="connsiteY13" fmla="*/ 1440079 h 1516738"/>
                <a:gd name="connsiteX14" fmla="*/ 893371 w 2468884"/>
                <a:gd name="connsiteY14" fmla="*/ 1374374 h 1516738"/>
                <a:gd name="connsiteX15" fmla="*/ 1139766 w 2468884"/>
                <a:gd name="connsiteY15" fmla="*/ 1341521 h 1516738"/>
                <a:gd name="connsiteX0" fmla="*/ 1141301 w 2470419"/>
                <a:gd name="connsiteY0" fmla="*/ 1341521 h 1516738"/>
                <a:gd name="connsiteX1" fmla="*/ 2148784 w 2470419"/>
                <a:gd name="connsiteY1" fmla="*/ 1516735 h 1516738"/>
                <a:gd name="connsiteX2" fmla="*/ 2411605 w 2470419"/>
                <a:gd name="connsiteY2" fmla="*/ 1346996 h 1516738"/>
                <a:gd name="connsiteX3" fmla="*/ 2411605 w 2470419"/>
                <a:gd name="connsiteY3" fmla="*/ 1346996 h 1516738"/>
                <a:gd name="connsiteX4" fmla="*/ 2451616 w 2470419"/>
                <a:gd name="connsiteY4" fmla="*/ 1036968 h 1516738"/>
                <a:gd name="connsiteX5" fmla="*/ 2429686 w 2470419"/>
                <a:gd name="connsiteY5" fmla="*/ 679477 h 1516738"/>
                <a:gd name="connsiteX6" fmla="*/ 2006422 w 2470419"/>
                <a:gd name="connsiteY6" fmla="*/ 646139 h 1516738"/>
                <a:gd name="connsiteX7" fmla="*/ 1683370 w 2470419"/>
                <a:gd name="connsiteY7" fmla="*/ 405219 h 1516738"/>
                <a:gd name="connsiteX8" fmla="*/ 1330546 w 2470419"/>
                <a:gd name="connsiteY8" fmla="*/ 386587 h 1516738"/>
                <a:gd name="connsiteX9" fmla="*/ 1070120 w 2470419"/>
                <a:gd name="connsiteY9" fmla="*/ 36 h 1516738"/>
                <a:gd name="connsiteX10" fmla="*/ 770329 w 2470419"/>
                <a:gd name="connsiteY10" fmla="*/ 363193 h 1516738"/>
                <a:gd name="connsiteX11" fmla="*/ 341885 w 2470419"/>
                <a:gd name="connsiteY11" fmla="*/ 355940 h 1516738"/>
                <a:gd name="connsiteX12" fmla="*/ 1989 w 2470419"/>
                <a:gd name="connsiteY12" fmla="*/ 881611 h 1516738"/>
                <a:gd name="connsiteX13" fmla="*/ 498791 w 2470419"/>
                <a:gd name="connsiteY13" fmla="*/ 1330542 h 1516738"/>
                <a:gd name="connsiteX14" fmla="*/ 894906 w 2470419"/>
                <a:gd name="connsiteY14" fmla="*/ 1374374 h 1516738"/>
                <a:gd name="connsiteX15" fmla="*/ 1141301 w 2470419"/>
                <a:gd name="connsiteY15" fmla="*/ 1341521 h 1516738"/>
                <a:gd name="connsiteX0" fmla="*/ 1141301 w 2470419"/>
                <a:gd name="connsiteY0" fmla="*/ 1341521 h 1516738"/>
                <a:gd name="connsiteX1" fmla="*/ 2148784 w 2470419"/>
                <a:gd name="connsiteY1" fmla="*/ 1516735 h 1516738"/>
                <a:gd name="connsiteX2" fmla="*/ 2411605 w 2470419"/>
                <a:gd name="connsiteY2" fmla="*/ 1346996 h 1516738"/>
                <a:gd name="connsiteX3" fmla="*/ 2411605 w 2470419"/>
                <a:gd name="connsiteY3" fmla="*/ 1346996 h 1516738"/>
                <a:gd name="connsiteX4" fmla="*/ 2451616 w 2470419"/>
                <a:gd name="connsiteY4" fmla="*/ 1036968 h 1516738"/>
                <a:gd name="connsiteX5" fmla="*/ 2429686 w 2470419"/>
                <a:gd name="connsiteY5" fmla="*/ 679477 h 1516738"/>
                <a:gd name="connsiteX6" fmla="*/ 2006422 w 2470419"/>
                <a:gd name="connsiteY6" fmla="*/ 646139 h 1516738"/>
                <a:gd name="connsiteX7" fmla="*/ 1683370 w 2470419"/>
                <a:gd name="connsiteY7" fmla="*/ 405219 h 1516738"/>
                <a:gd name="connsiteX8" fmla="*/ 1330546 w 2470419"/>
                <a:gd name="connsiteY8" fmla="*/ 386587 h 1516738"/>
                <a:gd name="connsiteX9" fmla="*/ 1070120 w 2470419"/>
                <a:gd name="connsiteY9" fmla="*/ 36 h 1516738"/>
                <a:gd name="connsiteX10" fmla="*/ 770329 w 2470419"/>
                <a:gd name="connsiteY10" fmla="*/ 363193 h 1516738"/>
                <a:gd name="connsiteX11" fmla="*/ 341885 w 2470419"/>
                <a:gd name="connsiteY11" fmla="*/ 355940 h 1516738"/>
                <a:gd name="connsiteX12" fmla="*/ 1989 w 2470419"/>
                <a:gd name="connsiteY12" fmla="*/ 881611 h 1516738"/>
                <a:gd name="connsiteX13" fmla="*/ 498791 w 2470419"/>
                <a:gd name="connsiteY13" fmla="*/ 1330542 h 1516738"/>
                <a:gd name="connsiteX14" fmla="*/ 831406 w 2470419"/>
                <a:gd name="connsiteY14" fmla="*/ 1423587 h 1516738"/>
                <a:gd name="connsiteX15" fmla="*/ 1141301 w 2470419"/>
                <a:gd name="connsiteY15" fmla="*/ 1341521 h 1516738"/>
                <a:gd name="connsiteX0" fmla="*/ 1195276 w 2470419"/>
                <a:gd name="connsiteY0" fmla="*/ 1333584 h 1516756"/>
                <a:gd name="connsiteX1" fmla="*/ 2148784 w 2470419"/>
                <a:gd name="connsiteY1" fmla="*/ 1516735 h 1516756"/>
                <a:gd name="connsiteX2" fmla="*/ 2411605 w 2470419"/>
                <a:gd name="connsiteY2" fmla="*/ 1346996 h 1516756"/>
                <a:gd name="connsiteX3" fmla="*/ 2411605 w 2470419"/>
                <a:gd name="connsiteY3" fmla="*/ 1346996 h 1516756"/>
                <a:gd name="connsiteX4" fmla="*/ 2451616 w 2470419"/>
                <a:gd name="connsiteY4" fmla="*/ 1036968 h 1516756"/>
                <a:gd name="connsiteX5" fmla="*/ 2429686 w 2470419"/>
                <a:gd name="connsiteY5" fmla="*/ 679477 h 1516756"/>
                <a:gd name="connsiteX6" fmla="*/ 2006422 w 2470419"/>
                <a:gd name="connsiteY6" fmla="*/ 646139 h 1516756"/>
                <a:gd name="connsiteX7" fmla="*/ 1683370 w 2470419"/>
                <a:gd name="connsiteY7" fmla="*/ 405219 h 1516756"/>
                <a:gd name="connsiteX8" fmla="*/ 1330546 w 2470419"/>
                <a:gd name="connsiteY8" fmla="*/ 386587 h 1516756"/>
                <a:gd name="connsiteX9" fmla="*/ 1070120 w 2470419"/>
                <a:gd name="connsiteY9" fmla="*/ 36 h 1516756"/>
                <a:gd name="connsiteX10" fmla="*/ 770329 w 2470419"/>
                <a:gd name="connsiteY10" fmla="*/ 363193 h 1516756"/>
                <a:gd name="connsiteX11" fmla="*/ 341885 w 2470419"/>
                <a:gd name="connsiteY11" fmla="*/ 355940 h 1516756"/>
                <a:gd name="connsiteX12" fmla="*/ 1989 w 2470419"/>
                <a:gd name="connsiteY12" fmla="*/ 881611 h 1516756"/>
                <a:gd name="connsiteX13" fmla="*/ 498791 w 2470419"/>
                <a:gd name="connsiteY13" fmla="*/ 1330542 h 1516756"/>
                <a:gd name="connsiteX14" fmla="*/ 831406 w 2470419"/>
                <a:gd name="connsiteY14" fmla="*/ 1423587 h 1516756"/>
                <a:gd name="connsiteX15" fmla="*/ 1195276 w 2470419"/>
                <a:gd name="connsiteY15" fmla="*/ 1333584 h 1516756"/>
                <a:gd name="connsiteX0" fmla="*/ 1195276 w 2470419"/>
                <a:gd name="connsiteY0" fmla="*/ 1341521 h 1524693"/>
                <a:gd name="connsiteX1" fmla="*/ 2148784 w 2470419"/>
                <a:gd name="connsiteY1" fmla="*/ 1524672 h 1524693"/>
                <a:gd name="connsiteX2" fmla="*/ 2411605 w 2470419"/>
                <a:gd name="connsiteY2" fmla="*/ 1354933 h 1524693"/>
                <a:gd name="connsiteX3" fmla="*/ 2411605 w 2470419"/>
                <a:gd name="connsiteY3" fmla="*/ 1354933 h 1524693"/>
                <a:gd name="connsiteX4" fmla="*/ 2451616 w 2470419"/>
                <a:gd name="connsiteY4" fmla="*/ 1044905 h 1524693"/>
                <a:gd name="connsiteX5" fmla="*/ 2429686 w 2470419"/>
                <a:gd name="connsiteY5" fmla="*/ 687414 h 1524693"/>
                <a:gd name="connsiteX6" fmla="*/ 2006422 w 2470419"/>
                <a:gd name="connsiteY6" fmla="*/ 654076 h 1524693"/>
                <a:gd name="connsiteX7" fmla="*/ 1683370 w 2470419"/>
                <a:gd name="connsiteY7" fmla="*/ 413156 h 1524693"/>
                <a:gd name="connsiteX8" fmla="*/ 1330546 w 2470419"/>
                <a:gd name="connsiteY8" fmla="*/ 394524 h 1524693"/>
                <a:gd name="connsiteX9" fmla="*/ 1178070 w 2470419"/>
                <a:gd name="connsiteY9" fmla="*/ 35 h 1524693"/>
                <a:gd name="connsiteX10" fmla="*/ 770329 w 2470419"/>
                <a:gd name="connsiteY10" fmla="*/ 371130 h 1524693"/>
                <a:gd name="connsiteX11" fmla="*/ 341885 w 2470419"/>
                <a:gd name="connsiteY11" fmla="*/ 363877 h 1524693"/>
                <a:gd name="connsiteX12" fmla="*/ 1989 w 2470419"/>
                <a:gd name="connsiteY12" fmla="*/ 889548 h 1524693"/>
                <a:gd name="connsiteX13" fmla="*/ 498791 w 2470419"/>
                <a:gd name="connsiteY13" fmla="*/ 1338479 h 1524693"/>
                <a:gd name="connsiteX14" fmla="*/ 831406 w 2470419"/>
                <a:gd name="connsiteY14" fmla="*/ 1431524 h 1524693"/>
                <a:gd name="connsiteX15" fmla="*/ 1195276 w 2470419"/>
                <a:gd name="connsiteY15" fmla="*/ 1341521 h 1524693"/>
                <a:gd name="connsiteX0" fmla="*/ 1195276 w 2470419"/>
                <a:gd name="connsiteY0" fmla="*/ 1341528 h 1524700"/>
                <a:gd name="connsiteX1" fmla="*/ 2148784 w 2470419"/>
                <a:gd name="connsiteY1" fmla="*/ 1524679 h 1524700"/>
                <a:gd name="connsiteX2" fmla="*/ 2411605 w 2470419"/>
                <a:gd name="connsiteY2" fmla="*/ 1354940 h 1524700"/>
                <a:gd name="connsiteX3" fmla="*/ 2411605 w 2470419"/>
                <a:gd name="connsiteY3" fmla="*/ 1354940 h 1524700"/>
                <a:gd name="connsiteX4" fmla="*/ 2451616 w 2470419"/>
                <a:gd name="connsiteY4" fmla="*/ 1044912 h 1524700"/>
                <a:gd name="connsiteX5" fmla="*/ 2429686 w 2470419"/>
                <a:gd name="connsiteY5" fmla="*/ 687421 h 1524700"/>
                <a:gd name="connsiteX6" fmla="*/ 2006422 w 2470419"/>
                <a:gd name="connsiteY6" fmla="*/ 654083 h 1524700"/>
                <a:gd name="connsiteX7" fmla="*/ 1683370 w 2470419"/>
                <a:gd name="connsiteY7" fmla="*/ 413163 h 1524700"/>
                <a:gd name="connsiteX8" fmla="*/ 1381346 w 2470419"/>
                <a:gd name="connsiteY8" fmla="*/ 346906 h 1524700"/>
                <a:gd name="connsiteX9" fmla="*/ 1178070 w 2470419"/>
                <a:gd name="connsiteY9" fmla="*/ 42 h 1524700"/>
                <a:gd name="connsiteX10" fmla="*/ 770329 w 2470419"/>
                <a:gd name="connsiteY10" fmla="*/ 371137 h 1524700"/>
                <a:gd name="connsiteX11" fmla="*/ 341885 w 2470419"/>
                <a:gd name="connsiteY11" fmla="*/ 363884 h 1524700"/>
                <a:gd name="connsiteX12" fmla="*/ 1989 w 2470419"/>
                <a:gd name="connsiteY12" fmla="*/ 889555 h 1524700"/>
                <a:gd name="connsiteX13" fmla="*/ 498791 w 2470419"/>
                <a:gd name="connsiteY13" fmla="*/ 1338486 h 1524700"/>
                <a:gd name="connsiteX14" fmla="*/ 831406 w 2470419"/>
                <a:gd name="connsiteY14" fmla="*/ 1431531 h 1524700"/>
                <a:gd name="connsiteX15" fmla="*/ 1195276 w 2470419"/>
                <a:gd name="connsiteY15" fmla="*/ 1341528 h 1524700"/>
                <a:gd name="connsiteX0" fmla="*/ 1195276 w 2470419"/>
                <a:gd name="connsiteY0" fmla="*/ 1341530 h 1524702"/>
                <a:gd name="connsiteX1" fmla="*/ 2148784 w 2470419"/>
                <a:gd name="connsiteY1" fmla="*/ 1524681 h 1524702"/>
                <a:gd name="connsiteX2" fmla="*/ 2411605 w 2470419"/>
                <a:gd name="connsiteY2" fmla="*/ 1354942 h 1524702"/>
                <a:gd name="connsiteX3" fmla="*/ 2411605 w 2470419"/>
                <a:gd name="connsiteY3" fmla="*/ 1354942 h 1524702"/>
                <a:gd name="connsiteX4" fmla="*/ 2451616 w 2470419"/>
                <a:gd name="connsiteY4" fmla="*/ 1044914 h 1524702"/>
                <a:gd name="connsiteX5" fmla="*/ 2429686 w 2470419"/>
                <a:gd name="connsiteY5" fmla="*/ 687423 h 1524702"/>
                <a:gd name="connsiteX6" fmla="*/ 2006422 w 2470419"/>
                <a:gd name="connsiteY6" fmla="*/ 654085 h 1524702"/>
                <a:gd name="connsiteX7" fmla="*/ 1716707 w 2470419"/>
                <a:gd name="connsiteY7" fmla="*/ 473490 h 1524702"/>
                <a:gd name="connsiteX8" fmla="*/ 1381346 w 2470419"/>
                <a:gd name="connsiteY8" fmla="*/ 346908 h 1524702"/>
                <a:gd name="connsiteX9" fmla="*/ 1178070 w 2470419"/>
                <a:gd name="connsiteY9" fmla="*/ 44 h 1524702"/>
                <a:gd name="connsiteX10" fmla="*/ 770329 w 2470419"/>
                <a:gd name="connsiteY10" fmla="*/ 371139 h 1524702"/>
                <a:gd name="connsiteX11" fmla="*/ 341885 w 2470419"/>
                <a:gd name="connsiteY11" fmla="*/ 363886 h 1524702"/>
                <a:gd name="connsiteX12" fmla="*/ 1989 w 2470419"/>
                <a:gd name="connsiteY12" fmla="*/ 889557 h 1524702"/>
                <a:gd name="connsiteX13" fmla="*/ 498791 w 2470419"/>
                <a:gd name="connsiteY13" fmla="*/ 1338488 h 1524702"/>
                <a:gd name="connsiteX14" fmla="*/ 831406 w 2470419"/>
                <a:gd name="connsiteY14" fmla="*/ 1431533 h 1524702"/>
                <a:gd name="connsiteX15" fmla="*/ 1195276 w 2470419"/>
                <a:gd name="connsiteY15" fmla="*/ 1341530 h 1524702"/>
                <a:gd name="connsiteX0" fmla="*/ 1195276 w 2470419"/>
                <a:gd name="connsiteY0" fmla="*/ 1342101 h 1525273"/>
                <a:gd name="connsiteX1" fmla="*/ 2148784 w 2470419"/>
                <a:gd name="connsiteY1" fmla="*/ 1525252 h 1525273"/>
                <a:gd name="connsiteX2" fmla="*/ 2411605 w 2470419"/>
                <a:gd name="connsiteY2" fmla="*/ 1355513 h 1525273"/>
                <a:gd name="connsiteX3" fmla="*/ 2411605 w 2470419"/>
                <a:gd name="connsiteY3" fmla="*/ 1355513 h 1525273"/>
                <a:gd name="connsiteX4" fmla="*/ 2451616 w 2470419"/>
                <a:gd name="connsiteY4" fmla="*/ 1045485 h 1525273"/>
                <a:gd name="connsiteX5" fmla="*/ 2429686 w 2470419"/>
                <a:gd name="connsiteY5" fmla="*/ 687994 h 1525273"/>
                <a:gd name="connsiteX6" fmla="*/ 2006422 w 2470419"/>
                <a:gd name="connsiteY6" fmla="*/ 654656 h 1525273"/>
                <a:gd name="connsiteX7" fmla="*/ 1716707 w 2470419"/>
                <a:gd name="connsiteY7" fmla="*/ 474061 h 1525273"/>
                <a:gd name="connsiteX8" fmla="*/ 1395634 w 2470419"/>
                <a:gd name="connsiteY8" fmla="*/ 288742 h 1525273"/>
                <a:gd name="connsiteX9" fmla="*/ 1178070 w 2470419"/>
                <a:gd name="connsiteY9" fmla="*/ 615 h 1525273"/>
                <a:gd name="connsiteX10" fmla="*/ 770329 w 2470419"/>
                <a:gd name="connsiteY10" fmla="*/ 371710 h 1525273"/>
                <a:gd name="connsiteX11" fmla="*/ 341885 w 2470419"/>
                <a:gd name="connsiteY11" fmla="*/ 364457 h 1525273"/>
                <a:gd name="connsiteX12" fmla="*/ 1989 w 2470419"/>
                <a:gd name="connsiteY12" fmla="*/ 890128 h 1525273"/>
                <a:gd name="connsiteX13" fmla="*/ 498791 w 2470419"/>
                <a:gd name="connsiteY13" fmla="*/ 1339059 h 1525273"/>
                <a:gd name="connsiteX14" fmla="*/ 831406 w 2470419"/>
                <a:gd name="connsiteY14" fmla="*/ 1432104 h 1525273"/>
                <a:gd name="connsiteX15" fmla="*/ 1195276 w 2470419"/>
                <a:gd name="connsiteY15" fmla="*/ 1342101 h 1525273"/>
                <a:gd name="connsiteX0" fmla="*/ 1195276 w 2470419"/>
                <a:gd name="connsiteY0" fmla="*/ 1338934 h 1522106"/>
                <a:gd name="connsiteX1" fmla="*/ 2148784 w 2470419"/>
                <a:gd name="connsiteY1" fmla="*/ 1522085 h 1522106"/>
                <a:gd name="connsiteX2" fmla="*/ 2411605 w 2470419"/>
                <a:gd name="connsiteY2" fmla="*/ 1352346 h 1522106"/>
                <a:gd name="connsiteX3" fmla="*/ 2411605 w 2470419"/>
                <a:gd name="connsiteY3" fmla="*/ 1352346 h 1522106"/>
                <a:gd name="connsiteX4" fmla="*/ 2451616 w 2470419"/>
                <a:gd name="connsiteY4" fmla="*/ 1042318 h 1522106"/>
                <a:gd name="connsiteX5" fmla="*/ 2429686 w 2470419"/>
                <a:gd name="connsiteY5" fmla="*/ 684827 h 1522106"/>
                <a:gd name="connsiteX6" fmla="*/ 2006422 w 2470419"/>
                <a:gd name="connsiteY6" fmla="*/ 651489 h 1522106"/>
                <a:gd name="connsiteX7" fmla="*/ 1716707 w 2470419"/>
                <a:gd name="connsiteY7" fmla="*/ 470894 h 1522106"/>
                <a:gd name="connsiteX8" fmla="*/ 1395634 w 2470419"/>
                <a:gd name="connsiteY8" fmla="*/ 285575 h 1522106"/>
                <a:gd name="connsiteX9" fmla="*/ 1057420 w 2470419"/>
                <a:gd name="connsiteY9" fmla="*/ 623 h 1522106"/>
                <a:gd name="connsiteX10" fmla="*/ 770329 w 2470419"/>
                <a:gd name="connsiteY10" fmla="*/ 368543 h 1522106"/>
                <a:gd name="connsiteX11" fmla="*/ 341885 w 2470419"/>
                <a:gd name="connsiteY11" fmla="*/ 361290 h 1522106"/>
                <a:gd name="connsiteX12" fmla="*/ 1989 w 2470419"/>
                <a:gd name="connsiteY12" fmla="*/ 886961 h 1522106"/>
                <a:gd name="connsiteX13" fmla="*/ 498791 w 2470419"/>
                <a:gd name="connsiteY13" fmla="*/ 1335892 h 1522106"/>
                <a:gd name="connsiteX14" fmla="*/ 831406 w 2470419"/>
                <a:gd name="connsiteY14" fmla="*/ 1428937 h 1522106"/>
                <a:gd name="connsiteX15" fmla="*/ 1195276 w 2470419"/>
                <a:gd name="connsiteY15" fmla="*/ 1338934 h 1522106"/>
                <a:gd name="connsiteX0" fmla="*/ 1195210 w 2470353"/>
                <a:gd name="connsiteY0" fmla="*/ 1339312 h 1522484"/>
                <a:gd name="connsiteX1" fmla="*/ 2148718 w 2470353"/>
                <a:gd name="connsiteY1" fmla="*/ 1522463 h 1522484"/>
                <a:gd name="connsiteX2" fmla="*/ 2411539 w 2470353"/>
                <a:gd name="connsiteY2" fmla="*/ 1352724 h 1522484"/>
                <a:gd name="connsiteX3" fmla="*/ 2411539 w 2470353"/>
                <a:gd name="connsiteY3" fmla="*/ 1352724 h 1522484"/>
                <a:gd name="connsiteX4" fmla="*/ 2451550 w 2470353"/>
                <a:gd name="connsiteY4" fmla="*/ 1042696 h 1522484"/>
                <a:gd name="connsiteX5" fmla="*/ 2429620 w 2470353"/>
                <a:gd name="connsiteY5" fmla="*/ 685205 h 1522484"/>
                <a:gd name="connsiteX6" fmla="*/ 2006356 w 2470353"/>
                <a:gd name="connsiteY6" fmla="*/ 651867 h 1522484"/>
                <a:gd name="connsiteX7" fmla="*/ 1716641 w 2470353"/>
                <a:gd name="connsiteY7" fmla="*/ 471272 h 1522484"/>
                <a:gd name="connsiteX8" fmla="*/ 1395568 w 2470353"/>
                <a:gd name="connsiteY8" fmla="*/ 285953 h 1522484"/>
                <a:gd name="connsiteX9" fmla="*/ 1057354 w 2470353"/>
                <a:gd name="connsiteY9" fmla="*/ 1001 h 1522484"/>
                <a:gd name="connsiteX10" fmla="*/ 714700 w 2470353"/>
                <a:gd name="connsiteY10" fmla="*/ 392733 h 1522484"/>
                <a:gd name="connsiteX11" fmla="*/ 341819 w 2470353"/>
                <a:gd name="connsiteY11" fmla="*/ 361668 h 1522484"/>
                <a:gd name="connsiteX12" fmla="*/ 1923 w 2470353"/>
                <a:gd name="connsiteY12" fmla="*/ 887339 h 1522484"/>
                <a:gd name="connsiteX13" fmla="*/ 498725 w 2470353"/>
                <a:gd name="connsiteY13" fmla="*/ 1336270 h 1522484"/>
                <a:gd name="connsiteX14" fmla="*/ 831340 w 2470353"/>
                <a:gd name="connsiteY14" fmla="*/ 1429315 h 1522484"/>
                <a:gd name="connsiteX15" fmla="*/ 1195210 w 2470353"/>
                <a:gd name="connsiteY15" fmla="*/ 1339312 h 1522484"/>
                <a:gd name="connsiteX0" fmla="*/ 1197094 w 2472237"/>
                <a:gd name="connsiteY0" fmla="*/ 1339312 h 1522484"/>
                <a:gd name="connsiteX1" fmla="*/ 2150602 w 2472237"/>
                <a:gd name="connsiteY1" fmla="*/ 1522463 h 1522484"/>
                <a:gd name="connsiteX2" fmla="*/ 2413423 w 2472237"/>
                <a:gd name="connsiteY2" fmla="*/ 1352724 h 1522484"/>
                <a:gd name="connsiteX3" fmla="*/ 2413423 w 2472237"/>
                <a:gd name="connsiteY3" fmla="*/ 1352724 h 1522484"/>
                <a:gd name="connsiteX4" fmla="*/ 2453434 w 2472237"/>
                <a:gd name="connsiteY4" fmla="*/ 1042696 h 1522484"/>
                <a:gd name="connsiteX5" fmla="*/ 2431504 w 2472237"/>
                <a:gd name="connsiteY5" fmla="*/ 685205 h 1522484"/>
                <a:gd name="connsiteX6" fmla="*/ 2008240 w 2472237"/>
                <a:gd name="connsiteY6" fmla="*/ 651867 h 1522484"/>
                <a:gd name="connsiteX7" fmla="*/ 1718525 w 2472237"/>
                <a:gd name="connsiteY7" fmla="*/ 471272 h 1522484"/>
                <a:gd name="connsiteX8" fmla="*/ 1397452 w 2472237"/>
                <a:gd name="connsiteY8" fmla="*/ 285953 h 1522484"/>
                <a:gd name="connsiteX9" fmla="*/ 1059238 w 2472237"/>
                <a:gd name="connsiteY9" fmla="*/ 1001 h 1522484"/>
                <a:gd name="connsiteX10" fmla="*/ 716584 w 2472237"/>
                <a:gd name="connsiteY10" fmla="*/ 392733 h 1522484"/>
                <a:gd name="connsiteX11" fmla="*/ 294491 w 2472237"/>
                <a:gd name="connsiteY11" fmla="*/ 406118 h 1522484"/>
                <a:gd name="connsiteX12" fmla="*/ 3807 w 2472237"/>
                <a:gd name="connsiteY12" fmla="*/ 887339 h 1522484"/>
                <a:gd name="connsiteX13" fmla="*/ 500609 w 2472237"/>
                <a:gd name="connsiteY13" fmla="*/ 1336270 h 1522484"/>
                <a:gd name="connsiteX14" fmla="*/ 833224 w 2472237"/>
                <a:gd name="connsiteY14" fmla="*/ 1429315 h 1522484"/>
                <a:gd name="connsiteX15" fmla="*/ 1197094 w 2472237"/>
                <a:gd name="connsiteY15" fmla="*/ 1339312 h 1522484"/>
                <a:gd name="connsiteX0" fmla="*/ 1139357 w 2414500"/>
                <a:gd name="connsiteY0" fmla="*/ 1339312 h 1522484"/>
                <a:gd name="connsiteX1" fmla="*/ 2092865 w 2414500"/>
                <a:gd name="connsiteY1" fmla="*/ 1522463 h 1522484"/>
                <a:gd name="connsiteX2" fmla="*/ 2355686 w 2414500"/>
                <a:gd name="connsiteY2" fmla="*/ 1352724 h 1522484"/>
                <a:gd name="connsiteX3" fmla="*/ 2355686 w 2414500"/>
                <a:gd name="connsiteY3" fmla="*/ 1352724 h 1522484"/>
                <a:gd name="connsiteX4" fmla="*/ 2395697 w 2414500"/>
                <a:gd name="connsiteY4" fmla="*/ 1042696 h 1522484"/>
                <a:gd name="connsiteX5" fmla="*/ 2373767 w 2414500"/>
                <a:gd name="connsiteY5" fmla="*/ 685205 h 1522484"/>
                <a:gd name="connsiteX6" fmla="*/ 1950503 w 2414500"/>
                <a:gd name="connsiteY6" fmla="*/ 651867 h 1522484"/>
                <a:gd name="connsiteX7" fmla="*/ 1660788 w 2414500"/>
                <a:gd name="connsiteY7" fmla="*/ 471272 h 1522484"/>
                <a:gd name="connsiteX8" fmla="*/ 1339715 w 2414500"/>
                <a:gd name="connsiteY8" fmla="*/ 285953 h 1522484"/>
                <a:gd name="connsiteX9" fmla="*/ 1001501 w 2414500"/>
                <a:gd name="connsiteY9" fmla="*/ 1001 h 1522484"/>
                <a:gd name="connsiteX10" fmla="*/ 658847 w 2414500"/>
                <a:gd name="connsiteY10" fmla="*/ 392733 h 1522484"/>
                <a:gd name="connsiteX11" fmla="*/ 236754 w 2414500"/>
                <a:gd name="connsiteY11" fmla="*/ 406118 h 1522484"/>
                <a:gd name="connsiteX12" fmla="*/ 4808 w 2414500"/>
                <a:gd name="connsiteY12" fmla="*/ 1019101 h 1522484"/>
                <a:gd name="connsiteX13" fmla="*/ 442872 w 2414500"/>
                <a:gd name="connsiteY13" fmla="*/ 1336270 h 1522484"/>
                <a:gd name="connsiteX14" fmla="*/ 775487 w 2414500"/>
                <a:gd name="connsiteY14" fmla="*/ 1429315 h 1522484"/>
                <a:gd name="connsiteX15" fmla="*/ 1139357 w 2414500"/>
                <a:gd name="connsiteY15" fmla="*/ 1339312 h 1522484"/>
                <a:gd name="connsiteX0" fmla="*/ 1130045 w 2405188"/>
                <a:gd name="connsiteY0" fmla="*/ 1339312 h 1522484"/>
                <a:gd name="connsiteX1" fmla="*/ 2083553 w 2405188"/>
                <a:gd name="connsiteY1" fmla="*/ 1522463 h 1522484"/>
                <a:gd name="connsiteX2" fmla="*/ 2346374 w 2405188"/>
                <a:gd name="connsiteY2" fmla="*/ 1352724 h 1522484"/>
                <a:gd name="connsiteX3" fmla="*/ 2346374 w 2405188"/>
                <a:gd name="connsiteY3" fmla="*/ 1352724 h 1522484"/>
                <a:gd name="connsiteX4" fmla="*/ 2386385 w 2405188"/>
                <a:gd name="connsiteY4" fmla="*/ 1042696 h 1522484"/>
                <a:gd name="connsiteX5" fmla="*/ 2364455 w 2405188"/>
                <a:gd name="connsiteY5" fmla="*/ 685205 h 1522484"/>
                <a:gd name="connsiteX6" fmla="*/ 1941191 w 2405188"/>
                <a:gd name="connsiteY6" fmla="*/ 651867 h 1522484"/>
                <a:gd name="connsiteX7" fmla="*/ 1651476 w 2405188"/>
                <a:gd name="connsiteY7" fmla="*/ 471272 h 1522484"/>
                <a:gd name="connsiteX8" fmla="*/ 1330403 w 2405188"/>
                <a:gd name="connsiteY8" fmla="*/ 285953 h 1522484"/>
                <a:gd name="connsiteX9" fmla="*/ 992189 w 2405188"/>
                <a:gd name="connsiteY9" fmla="*/ 1001 h 1522484"/>
                <a:gd name="connsiteX10" fmla="*/ 649535 w 2405188"/>
                <a:gd name="connsiteY10" fmla="*/ 392733 h 1522484"/>
                <a:gd name="connsiteX11" fmla="*/ 227442 w 2405188"/>
                <a:gd name="connsiteY11" fmla="*/ 406118 h 1522484"/>
                <a:gd name="connsiteX12" fmla="*/ 5021 w 2405188"/>
                <a:gd name="connsiteY12" fmla="*/ 1042913 h 1522484"/>
                <a:gd name="connsiteX13" fmla="*/ 433560 w 2405188"/>
                <a:gd name="connsiteY13" fmla="*/ 1336270 h 1522484"/>
                <a:gd name="connsiteX14" fmla="*/ 766175 w 2405188"/>
                <a:gd name="connsiteY14" fmla="*/ 1429315 h 1522484"/>
                <a:gd name="connsiteX15" fmla="*/ 1130045 w 2405188"/>
                <a:gd name="connsiteY15" fmla="*/ 1339312 h 1522484"/>
                <a:gd name="connsiteX0" fmla="*/ 1129791 w 2404934"/>
                <a:gd name="connsiteY0" fmla="*/ 1339312 h 1522484"/>
                <a:gd name="connsiteX1" fmla="*/ 2083299 w 2404934"/>
                <a:gd name="connsiteY1" fmla="*/ 1522463 h 1522484"/>
                <a:gd name="connsiteX2" fmla="*/ 2346120 w 2404934"/>
                <a:gd name="connsiteY2" fmla="*/ 1352724 h 1522484"/>
                <a:gd name="connsiteX3" fmla="*/ 2346120 w 2404934"/>
                <a:gd name="connsiteY3" fmla="*/ 1352724 h 1522484"/>
                <a:gd name="connsiteX4" fmla="*/ 2386131 w 2404934"/>
                <a:gd name="connsiteY4" fmla="*/ 1042696 h 1522484"/>
                <a:gd name="connsiteX5" fmla="*/ 2364201 w 2404934"/>
                <a:gd name="connsiteY5" fmla="*/ 685205 h 1522484"/>
                <a:gd name="connsiteX6" fmla="*/ 1940937 w 2404934"/>
                <a:gd name="connsiteY6" fmla="*/ 651867 h 1522484"/>
                <a:gd name="connsiteX7" fmla="*/ 1651222 w 2404934"/>
                <a:gd name="connsiteY7" fmla="*/ 471272 h 1522484"/>
                <a:gd name="connsiteX8" fmla="*/ 1330149 w 2404934"/>
                <a:gd name="connsiteY8" fmla="*/ 285953 h 1522484"/>
                <a:gd name="connsiteX9" fmla="*/ 991935 w 2404934"/>
                <a:gd name="connsiteY9" fmla="*/ 1001 h 1522484"/>
                <a:gd name="connsiteX10" fmla="*/ 649281 w 2404934"/>
                <a:gd name="connsiteY10" fmla="*/ 392733 h 1522484"/>
                <a:gd name="connsiteX11" fmla="*/ 227188 w 2404934"/>
                <a:gd name="connsiteY11" fmla="*/ 406118 h 1522484"/>
                <a:gd name="connsiteX12" fmla="*/ 4767 w 2404934"/>
                <a:gd name="connsiteY12" fmla="*/ 1042913 h 1522484"/>
                <a:gd name="connsiteX13" fmla="*/ 426956 w 2404934"/>
                <a:gd name="connsiteY13" fmla="*/ 1371195 h 1522484"/>
                <a:gd name="connsiteX14" fmla="*/ 765921 w 2404934"/>
                <a:gd name="connsiteY14" fmla="*/ 1429315 h 1522484"/>
                <a:gd name="connsiteX15" fmla="*/ 1129791 w 2404934"/>
                <a:gd name="connsiteY15" fmla="*/ 1339312 h 1522484"/>
                <a:gd name="connsiteX0" fmla="*/ 1129791 w 2404934"/>
                <a:gd name="connsiteY0" fmla="*/ 1339312 h 1522484"/>
                <a:gd name="connsiteX1" fmla="*/ 2083299 w 2404934"/>
                <a:gd name="connsiteY1" fmla="*/ 1522463 h 1522484"/>
                <a:gd name="connsiteX2" fmla="*/ 2346120 w 2404934"/>
                <a:gd name="connsiteY2" fmla="*/ 1352724 h 1522484"/>
                <a:gd name="connsiteX3" fmla="*/ 2346120 w 2404934"/>
                <a:gd name="connsiteY3" fmla="*/ 1352724 h 1522484"/>
                <a:gd name="connsiteX4" fmla="*/ 2386131 w 2404934"/>
                <a:gd name="connsiteY4" fmla="*/ 1042696 h 1522484"/>
                <a:gd name="connsiteX5" fmla="*/ 2364201 w 2404934"/>
                <a:gd name="connsiteY5" fmla="*/ 685205 h 1522484"/>
                <a:gd name="connsiteX6" fmla="*/ 1940937 w 2404934"/>
                <a:gd name="connsiteY6" fmla="*/ 651867 h 1522484"/>
                <a:gd name="connsiteX7" fmla="*/ 1651222 w 2404934"/>
                <a:gd name="connsiteY7" fmla="*/ 471272 h 1522484"/>
                <a:gd name="connsiteX8" fmla="*/ 1330149 w 2404934"/>
                <a:gd name="connsiteY8" fmla="*/ 285953 h 1522484"/>
                <a:gd name="connsiteX9" fmla="*/ 991935 w 2404934"/>
                <a:gd name="connsiteY9" fmla="*/ 1001 h 1522484"/>
                <a:gd name="connsiteX10" fmla="*/ 649281 w 2404934"/>
                <a:gd name="connsiteY10" fmla="*/ 392733 h 1522484"/>
                <a:gd name="connsiteX11" fmla="*/ 227188 w 2404934"/>
                <a:gd name="connsiteY11" fmla="*/ 406118 h 1522484"/>
                <a:gd name="connsiteX12" fmla="*/ 4767 w 2404934"/>
                <a:gd name="connsiteY12" fmla="*/ 1042913 h 1522484"/>
                <a:gd name="connsiteX13" fmla="*/ 426956 w 2404934"/>
                <a:gd name="connsiteY13" fmla="*/ 1371195 h 1522484"/>
                <a:gd name="connsiteX14" fmla="*/ 842121 w 2404934"/>
                <a:gd name="connsiteY14" fmla="*/ 1457890 h 1522484"/>
                <a:gd name="connsiteX15" fmla="*/ 1129791 w 2404934"/>
                <a:gd name="connsiteY15" fmla="*/ 1339312 h 1522484"/>
                <a:gd name="connsiteX0" fmla="*/ 1399666 w 2404934"/>
                <a:gd name="connsiteY0" fmla="*/ 1386937 h 1522644"/>
                <a:gd name="connsiteX1" fmla="*/ 2083299 w 2404934"/>
                <a:gd name="connsiteY1" fmla="*/ 1522463 h 1522644"/>
                <a:gd name="connsiteX2" fmla="*/ 2346120 w 2404934"/>
                <a:gd name="connsiteY2" fmla="*/ 1352724 h 1522644"/>
                <a:gd name="connsiteX3" fmla="*/ 2346120 w 2404934"/>
                <a:gd name="connsiteY3" fmla="*/ 1352724 h 1522644"/>
                <a:gd name="connsiteX4" fmla="*/ 2386131 w 2404934"/>
                <a:gd name="connsiteY4" fmla="*/ 1042696 h 1522644"/>
                <a:gd name="connsiteX5" fmla="*/ 2364201 w 2404934"/>
                <a:gd name="connsiteY5" fmla="*/ 685205 h 1522644"/>
                <a:gd name="connsiteX6" fmla="*/ 1940937 w 2404934"/>
                <a:gd name="connsiteY6" fmla="*/ 651867 h 1522644"/>
                <a:gd name="connsiteX7" fmla="*/ 1651222 w 2404934"/>
                <a:gd name="connsiteY7" fmla="*/ 471272 h 1522644"/>
                <a:gd name="connsiteX8" fmla="*/ 1330149 w 2404934"/>
                <a:gd name="connsiteY8" fmla="*/ 285953 h 1522644"/>
                <a:gd name="connsiteX9" fmla="*/ 991935 w 2404934"/>
                <a:gd name="connsiteY9" fmla="*/ 1001 h 1522644"/>
                <a:gd name="connsiteX10" fmla="*/ 649281 w 2404934"/>
                <a:gd name="connsiteY10" fmla="*/ 392733 h 1522644"/>
                <a:gd name="connsiteX11" fmla="*/ 227188 w 2404934"/>
                <a:gd name="connsiteY11" fmla="*/ 406118 h 1522644"/>
                <a:gd name="connsiteX12" fmla="*/ 4767 w 2404934"/>
                <a:gd name="connsiteY12" fmla="*/ 1042913 h 1522644"/>
                <a:gd name="connsiteX13" fmla="*/ 426956 w 2404934"/>
                <a:gd name="connsiteY13" fmla="*/ 1371195 h 1522644"/>
                <a:gd name="connsiteX14" fmla="*/ 842121 w 2404934"/>
                <a:gd name="connsiteY14" fmla="*/ 1457890 h 1522644"/>
                <a:gd name="connsiteX15" fmla="*/ 1399666 w 2404934"/>
                <a:gd name="connsiteY15" fmla="*/ 1386937 h 1522644"/>
                <a:gd name="connsiteX0" fmla="*/ 1399666 w 2409434"/>
                <a:gd name="connsiteY0" fmla="*/ 1386937 h 1522644"/>
                <a:gd name="connsiteX1" fmla="*/ 2083299 w 2409434"/>
                <a:gd name="connsiteY1" fmla="*/ 1522463 h 1522644"/>
                <a:gd name="connsiteX2" fmla="*/ 2346120 w 2409434"/>
                <a:gd name="connsiteY2" fmla="*/ 1352724 h 1522644"/>
                <a:gd name="connsiteX3" fmla="*/ 2346120 w 2409434"/>
                <a:gd name="connsiteY3" fmla="*/ 1352724 h 1522644"/>
                <a:gd name="connsiteX4" fmla="*/ 2386131 w 2409434"/>
                <a:gd name="connsiteY4" fmla="*/ 1042696 h 1522644"/>
                <a:gd name="connsiteX5" fmla="*/ 2364201 w 2409434"/>
                <a:gd name="connsiteY5" fmla="*/ 685205 h 1522644"/>
                <a:gd name="connsiteX6" fmla="*/ 1877437 w 2409434"/>
                <a:gd name="connsiteY6" fmla="*/ 658217 h 1522644"/>
                <a:gd name="connsiteX7" fmla="*/ 1651222 w 2409434"/>
                <a:gd name="connsiteY7" fmla="*/ 471272 h 1522644"/>
                <a:gd name="connsiteX8" fmla="*/ 1330149 w 2409434"/>
                <a:gd name="connsiteY8" fmla="*/ 285953 h 1522644"/>
                <a:gd name="connsiteX9" fmla="*/ 991935 w 2409434"/>
                <a:gd name="connsiteY9" fmla="*/ 1001 h 1522644"/>
                <a:gd name="connsiteX10" fmla="*/ 649281 w 2409434"/>
                <a:gd name="connsiteY10" fmla="*/ 392733 h 1522644"/>
                <a:gd name="connsiteX11" fmla="*/ 227188 w 2409434"/>
                <a:gd name="connsiteY11" fmla="*/ 406118 h 1522644"/>
                <a:gd name="connsiteX12" fmla="*/ 4767 w 2409434"/>
                <a:gd name="connsiteY12" fmla="*/ 1042913 h 1522644"/>
                <a:gd name="connsiteX13" fmla="*/ 426956 w 2409434"/>
                <a:gd name="connsiteY13" fmla="*/ 1371195 h 1522644"/>
                <a:gd name="connsiteX14" fmla="*/ 842121 w 2409434"/>
                <a:gd name="connsiteY14" fmla="*/ 1457890 h 1522644"/>
                <a:gd name="connsiteX15" fmla="*/ 1399666 w 2409434"/>
                <a:gd name="connsiteY15" fmla="*/ 1386937 h 1522644"/>
                <a:gd name="connsiteX0" fmla="*/ 1399666 w 2409434"/>
                <a:gd name="connsiteY0" fmla="*/ 1386927 h 1522634"/>
                <a:gd name="connsiteX1" fmla="*/ 2083299 w 2409434"/>
                <a:gd name="connsiteY1" fmla="*/ 1522453 h 1522634"/>
                <a:gd name="connsiteX2" fmla="*/ 2346120 w 2409434"/>
                <a:gd name="connsiteY2" fmla="*/ 1352714 h 1522634"/>
                <a:gd name="connsiteX3" fmla="*/ 2346120 w 2409434"/>
                <a:gd name="connsiteY3" fmla="*/ 1352714 h 1522634"/>
                <a:gd name="connsiteX4" fmla="*/ 2386131 w 2409434"/>
                <a:gd name="connsiteY4" fmla="*/ 1042686 h 1522634"/>
                <a:gd name="connsiteX5" fmla="*/ 2364201 w 2409434"/>
                <a:gd name="connsiteY5" fmla="*/ 685195 h 1522634"/>
                <a:gd name="connsiteX6" fmla="*/ 1877437 w 2409434"/>
                <a:gd name="connsiteY6" fmla="*/ 658207 h 1522634"/>
                <a:gd name="connsiteX7" fmla="*/ 1636935 w 2409434"/>
                <a:gd name="connsiteY7" fmla="*/ 455387 h 1522634"/>
                <a:gd name="connsiteX8" fmla="*/ 1330149 w 2409434"/>
                <a:gd name="connsiteY8" fmla="*/ 285943 h 1522634"/>
                <a:gd name="connsiteX9" fmla="*/ 991935 w 2409434"/>
                <a:gd name="connsiteY9" fmla="*/ 991 h 1522634"/>
                <a:gd name="connsiteX10" fmla="*/ 649281 w 2409434"/>
                <a:gd name="connsiteY10" fmla="*/ 392723 h 1522634"/>
                <a:gd name="connsiteX11" fmla="*/ 227188 w 2409434"/>
                <a:gd name="connsiteY11" fmla="*/ 406108 h 1522634"/>
                <a:gd name="connsiteX12" fmla="*/ 4767 w 2409434"/>
                <a:gd name="connsiteY12" fmla="*/ 1042903 h 1522634"/>
                <a:gd name="connsiteX13" fmla="*/ 426956 w 2409434"/>
                <a:gd name="connsiteY13" fmla="*/ 1371185 h 1522634"/>
                <a:gd name="connsiteX14" fmla="*/ 842121 w 2409434"/>
                <a:gd name="connsiteY14" fmla="*/ 1457880 h 1522634"/>
                <a:gd name="connsiteX15" fmla="*/ 1399666 w 2409434"/>
                <a:gd name="connsiteY15" fmla="*/ 1386927 h 1522634"/>
                <a:gd name="connsiteX0" fmla="*/ 1399666 w 2424842"/>
                <a:gd name="connsiteY0" fmla="*/ 1386927 h 1522634"/>
                <a:gd name="connsiteX1" fmla="*/ 2083299 w 2424842"/>
                <a:gd name="connsiteY1" fmla="*/ 1522453 h 1522634"/>
                <a:gd name="connsiteX2" fmla="*/ 2346120 w 2424842"/>
                <a:gd name="connsiteY2" fmla="*/ 1352714 h 1522634"/>
                <a:gd name="connsiteX3" fmla="*/ 2346120 w 2424842"/>
                <a:gd name="connsiteY3" fmla="*/ 1352714 h 1522634"/>
                <a:gd name="connsiteX4" fmla="*/ 2415439 w 2424842"/>
                <a:gd name="connsiteY4" fmla="*/ 1042686 h 1522634"/>
                <a:gd name="connsiteX5" fmla="*/ 2364201 w 2424842"/>
                <a:gd name="connsiteY5" fmla="*/ 685195 h 1522634"/>
                <a:gd name="connsiteX6" fmla="*/ 1877437 w 2424842"/>
                <a:gd name="connsiteY6" fmla="*/ 658207 h 1522634"/>
                <a:gd name="connsiteX7" fmla="*/ 1636935 w 2424842"/>
                <a:gd name="connsiteY7" fmla="*/ 455387 h 1522634"/>
                <a:gd name="connsiteX8" fmla="*/ 1330149 w 2424842"/>
                <a:gd name="connsiteY8" fmla="*/ 285943 h 1522634"/>
                <a:gd name="connsiteX9" fmla="*/ 991935 w 2424842"/>
                <a:gd name="connsiteY9" fmla="*/ 991 h 1522634"/>
                <a:gd name="connsiteX10" fmla="*/ 649281 w 2424842"/>
                <a:gd name="connsiteY10" fmla="*/ 392723 h 1522634"/>
                <a:gd name="connsiteX11" fmla="*/ 227188 w 2424842"/>
                <a:gd name="connsiteY11" fmla="*/ 406108 h 1522634"/>
                <a:gd name="connsiteX12" fmla="*/ 4767 w 2424842"/>
                <a:gd name="connsiteY12" fmla="*/ 1042903 h 1522634"/>
                <a:gd name="connsiteX13" fmla="*/ 426956 w 2424842"/>
                <a:gd name="connsiteY13" fmla="*/ 1371185 h 1522634"/>
                <a:gd name="connsiteX14" fmla="*/ 842121 w 2424842"/>
                <a:gd name="connsiteY14" fmla="*/ 1457880 h 1522634"/>
                <a:gd name="connsiteX15" fmla="*/ 1399666 w 2424842"/>
                <a:gd name="connsiteY15" fmla="*/ 1386927 h 1522634"/>
                <a:gd name="connsiteX0" fmla="*/ 1399666 w 2502001"/>
                <a:gd name="connsiteY0" fmla="*/ 1386927 h 1522634"/>
                <a:gd name="connsiteX1" fmla="*/ 2083299 w 2502001"/>
                <a:gd name="connsiteY1" fmla="*/ 1522453 h 1522634"/>
                <a:gd name="connsiteX2" fmla="*/ 2346120 w 2502001"/>
                <a:gd name="connsiteY2" fmla="*/ 1352714 h 1522634"/>
                <a:gd name="connsiteX3" fmla="*/ 2346120 w 2502001"/>
                <a:gd name="connsiteY3" fmla="*/ 1352714 h 1522634"/>
                <a:gd name="connsiteX4" fmla="*/ 2415439 w 2502001"/>
                <a:gd name="connsiteY4" fmla="*/ 1042686 h 1522634"/>
                <a:gd name="connsiteX5" fmla="*/ 2469709 w 2502001"/>
                <a:gd name="connsiteY5" fmla="*/ 667611 h 1522634"/>
                <a:gd name="connsiteX6" fmla="*/ 1877437 w 2502001"/>
                <a:gd name="connsiteY6" fmla="*/ 658207 h 1522634"/>
                <a:gd name="connsiteX7" fmla="*/ 1636935 w 2502001"/>
                <a:gd name="connsiteY7" fmla="*/ 455387 h 1522634"/>
                <a:gd name="connsiteX8" fmla="*/ 1330149 w 2502001"/>
                <a:gd name="connsiteY8" fmla="*/ 285943 h 1522634"/>
                <a:gd name="connsiteX9" fmla="*/ 991935 w 2502001"/>
                <a:gd name="connsiteY9" fmla="*/ 991 h 1522634"/>
                <a:gd name="connsiteX10" fmla="*/ 649281 w 2502001"/>
                <a:gd name="connsiteY10" fmla="*/ 392723 h 1522634"/>
                <a:gd name="connsiteX11" fmla="*/ 227188 w 2502001"/>
                <a:gd name="connsiteY11" fmla="*/ 406108 h 1522634"/>
                <a:gd name="connsiteX12" fmla="*/ 4767 w 2502001"/>
                <a:gd name="connsiteY12" fmla="*/ 1042903 h 1522634"/>
                <a:gd name="connsiteX13" fmla="*/ 426956 w 2502001"/>
                <a:gd name="connsiteY13" fmla="*/ 1371185 h 1522634"/>
                <a:gd name="connsiteX14" fmla="*/ 842121 w 2502001"/>
                <a:gd name="connsiteY14" fmla="*/ 1457880 h 1522634"/>
                <a:gd name="connsiteX15" fmla="*/ 1399666 w 2502001"/>
                <a:gd name="connsiteY15" fmla="*/ 1386927 h 1522634"/>
                <a:gd name="connsiteX0" fmla="*/ 1399666 w 2506191"/>
                <a:gd name="connsiteY0" fmla="*/ 1386927 h 1522634"/>
                <a:gd name="connsiteX1" fmla="*/ 2083299 w 2506191"/>
                <a:gd name="connsiteY1" fmla="*/ 1522453 h 1522634"/>
                <a:gd name="connsiteX2" fmla="*/ 2346120 w 2506191"/>
                <a:gd name="connsiteY2" fmla="*/ 1352714 h 1522634"/>
                <a:gd name="connsiteX3" fmla="*/ 2346120 w 2506191"/>
                <a:gd name="connsiteY3" fmla="*/ 1352714 h 1522634"/>
                <a:gd name="connsiteX4" fmla="*/ 2415439 w 2506191"/>
                <a:gd name="connsiteY4" fmla="*/ 1042686 h 1522634"/>
                <a:gd name="connsiteX5" fmla="*/ 2469709 w 2506191"/>
                <a:gd name="connsiteY5" fmla="*/ 667611 h 1522634"/>
                <a:gd name="connsiteX6" fmla="*/ 1818822 w 2506191"/>
                <a:gd name="connsiteY6" fmla="*/ 781299 h 1522634"/>
                <a:gd name="connsiteX7" fmla="*/ 1636935 w 2506191"/>
                <a:gd name="connsiteY7" fmla="*/ 455387 h 1522634"/>
                <a:gd name="connsiteX8" fmla="*/ 1330149 w 2506191"/>
                <a:gd name="connsiteY8" fmla="*/ 285943 h 1522634"/>
                <a:gd name="connsiteX9" fmla="*/ 991935 w 2506191"/>
                <a:gd name="connsiteY9" fmla="*/ 991 h 1522634"/>
                <a:gd name="connsiteX10" fmla="*/ 649281 w 2506191"/>
                <a:gd name="connsiteY10" fmla="*/ 392723 h 1522634"/>
                <a:gd name="connsiteX11" fmla="*/ 227188 w 2506191"/>
                <a:gd name="connsiteY11" fmla="*/ 406108 h 1522634"/>
                <a:gd name="connsiteX12" fmla="*/ 4767 w 2506191"/>
                <a:gd name="connsiteY12" fmla="*/ 1042903 h 1522634"/>
                <a:gd name="connsiteX13" fmla="*/ 426956 w 2506191"/>
                <a:gd name="connsiteY13" fmla="*/ 1371185 h 1522634"/>
                <a:gd name="connsiteX14" fmla="*/ 842121 w 2506191"/>
                <a:gd name="connsiteY14" fmla="*/ 1457880 h 1522634"/>
                <a:gd name="connsiteX15" fmla="*/ 1399666 w 2506191"/>
                <a:gd name="connsiteY15" fmla="*/ 1386927 h 152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06191" h="1522634">
                  <a:moveTo>
                    <a:pt x="1399666" y="1386927"/>
                  </a:moveTo>
                  <a:cubicBezTo>
                    <a:pt x="1606529" y="1397689"/>
                    <a:pt x="1925557" y="1528155"/>
                    <a:pt x="2083299" y="1522453"/>
                  </a:cubicBezTo>
                  <a:cubicBezTo>
                    <a:pt x="2241041" y="1516751"/>
                    <a:pt x="2346120" y="1352714"/>
                    <a:pt x="2346120" y="1352714"/>
                  </a:cubicBezTo>
                  <a:lnTo>
                    <a:pt x="2346120" y="1352714"/>
                  </a:lnTo>
                  <a:cubicBezTo>
                    <a:pt x="2342470" y="1295222"/>
                    <a:pt x="2394841" y="1156870"/>
                    <a:pt x="2415439" y="1042686"/>
                  </a:cubicBezTo>
                  <a:cubicBezTo>
                    <a:pt x="2436037" y="928502"/>
                    <a:pt x="2569145" y="711176"/>
                    <a:pt x="2469709" y="667611"/>
                  </a:cubicBezTo>
                  <a:cubicBezTo>
                    <a:pt x="2370273" y="624047"/>
                    <a:pt x="1957618" y="816670"/>
                    <a:pt x="1818822" y="781299"/>
                  </a:cubicBezTo>
                  <a:cubicBezTo>
                    <a:pt x="1680026" y="745928"/>
                    <a:pt x="1718381" y="537946"/>
                    <a:pt x="1636935" y="455387"/>
                  </a:cubicBezTo>
                  <a:cubicBezTo>
                    <a:pt x="1555490" y="372828"/>
                    <a:pt x="1437649" y="361676"/>
                    <a:pt x="1330149" y="285943"/>
                  </a:cubicBezTo>
                  <a:cubicBezTo>
                    <a:pt x="1222649" y="210210"/>
                    <a:pt x="1105413" y="-16806"/>
                    <a:pt x="991935" y="991"/>
                  </a:cubicBezTo>
                  <a:cubicBezTo>
                    <a:pt x="878457" y="18788"/>
                    <a:pt x="770653" y="333406"/>
                    <a:pt x="649281" y="392723"/>
                  </a:cubicBezTo>
                  <a:cubicBezTo>
                    <a:pt x="527909" y="452040"/>
                    <a:pt x="334607" y="297745"/>
                    <a:pt x="227188" y="406108"/>
                  </a:cubicBezTo>
                  <a:cubicBezTo>
                    <a:pt x="119769" y="514471"/>
                    <a:pt x="-28528" y="882057"/>
                    <a:pt x="4767" y="1042903"/>
                  </a:cubicBezTo>
                  <a:cubicBezTo>
                    <a:pt x="38062" y="1203749"/>
                    <a:pt x="287397" y="1302022"/>
                    <a:pt x="426956" y="1371185"/>
                  </a:cubicBezTo>
                  <a:cubicBezTo>
                    <a:pt x="566515" y="1440348"/>
                    <a:pt x="680003" y="1455256"/>
                    <a:pt x="842121" y="1457880"/>
                  </a:cubicBezTo>
                  <a:cubicBezTo>
                    <a:pt x="1004239" y="1460504"/>
                    <a:pt x="1192803" y="1376165"/>
                    <a:pt x="1399666" y="1386927"/>
                  </a:cubicBezTo>
                  <a:close/>
                </a:path>
              </a:pathLst>
            </a:custGeom>
            <a:noFill/>
            <a:ln w="3492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5086380" y="2427187"/>
              <a:ext cx="1084385" cy="269724"/>
            </a:xfrm>
            <a:custGeom>
              <a:avLst/>
              <a:gdLst>
                <a:gd name="connsiteX0" fmla="*/ 1084385 w 1084385"/>
                <a:gd name="connsiteY0" fmla="*/ 0 h 269724"/>
                <a:gd name="connsiteX1" fmla="*/ 627185 w 1084385"/>
                <a:gd name="connsiteY1" fmla="*/ 263769 h 269724"/>
                <a:gd name="connsiteX2" fmla="*/ 0 w 1084385"/>
                <a:gd name="connsiteY2" fmla="*/ 158261 h 26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4385" h="269724">
                  <a:moveTo>
                    <a:pt x="1084385" y="0"/>
                  </a:moveTo>
                  <a:cubicBezTo>
                    <a:pt x="946150" y="118696"/>
                    <a:pt x="807916" y="237392"/>
                    <a:pt x="627185" y="263769"/>
                  </a:cubicBezTo>
                  <a:cubicBezTo>
                    <a:pt x="446454" y="290146"/>
                    <a:pt x="223227" y="224203"/>
                    <a:pt x="0" y="158261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50875" y="3140968"/>
            <a:ext cx="3013613" cy="1728192"/>
            <a:chOff x="5950875" y="3140968"/>
            <a:chExt cx="3013613" cy="1728192"/>
          </a:xfrm>
        </p:grpSpPr>
        <p:grpSp>
          <p:nvGrpSpPr>
            <p:cNvPr id="27" name="Group 26"/>
            <p:cNvGrpSpPr/>
            <p:nvPr/>
          </p:nvGrpSpPr>
          <p:grpSpPr>
            <a:xfrm>
              <a:off x="6300192" y="3140968"/>
              <a:ext cx="2664296" cy="1728192"/>
              <a:chOff x="6052584" y="2922541"/>
              <a:chExt cx="2664296" cy="172819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16783" t="9877" r="21684" b="17028"/>
              <a:stretch/>
            </p:blipFill>
            <p:spPr>
              <a:xfrm rot="5400000">
                <a:off x="6592644" y="2454489"/>
                <a:ext cx="1584176" cy="2664296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6052584" y="2994549"/>
                <a:ext cx="2628292" cy="1656184"/>
              </a:xfrm>
              <a:prstGeom prst="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060696" y="2922541"/>
                <a:ext cx="216024" cy="360040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68708" y="4254689"/>
                <a:ext cx="216024" cy="360040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864652" y="3977690"/>
                <a:ext cx="8241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Start/Stop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746059" y="3297424"/>
                <a:ext cx="7940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Mid point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950875" y="3185679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Lap time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63502" y="3185679"/>
            <a:ext cx="3391522" cy="1477228"/>
            <a:chOff x="1963502" y="3185679"/>
            <a:chExt cx="3391522" cy="1477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728" y="3645024"/>
              <a:ext cx="3231296" cy="1017883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963502" y="3185679"/>
              <a:ext cx="1730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Cross track error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8610" y="2204864"/>
            <a:ext cx="1229568" cy="2086491"/>
            <a:chOff x="68610" y="2204864"/>
            <a:chExt cx="1229568" cy="2086491"/>
          </a:xfrm>
        </p:grpSpPr>
        <p:sp>
          <p:nvSpPr>
            <p:cNvPr id="20" name="TextBox 19"/>
            <p:cNvSpPr txBox="1"/>
            <p:nvPr/>
          </p:nvSpPr>
          <p:spPr>
            <a:xfrm>
              <a:off x="68610" y="3645024"/>
              <a:ext cx="12295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Objective</a:t>
              </a:r>
            </a:p>
            <a:p>
              <a:r>
                <a:rPr lang="en-GB" i="1" dirty="0"/>
                <a:t>evaluation: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83394" y="2204864"/>
              <a:ext cx="0" cy="13501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54243" y="4373817"/>
            <a:ext cx="1058303" cy="1996478"/>
            <a:chOff x="154243" y="4373817"/>
            <a:chExt cx="1058303" cy="1996478"/>
          </a:xfrm>
        </p:grpSpPr>
        <p:sp>
          <p:nvSpPr>
            <p:cNvPr id="21" name="TextBox 20"/>
            <p:cNvSpPr txBox="1"/>
            <p:nvPr/>
          </p:nvSpPr>
          <p:spPr>
            <a:xfrm>
              <a:off x="154243" y="5723964"/>
              <a:ext cx="10583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Objective</a:t>
              </a:r>
            </a:p>
            <a:p>
              <a:r>
                <a:rPr lang="en-GB" i="1" dirty="0"/>
                <a:t>values: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683395" y="4373817"/>
              <a:ext cx="0" cy="13501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8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"/>
    </mc:Choice>
    <mc:Fallback xmlns=""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INTO-CPS Template">
  <a:themeElements>
    <a:clrScheme name="Custom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</TotalTime>
  <Words>1806</Words>
  <Application>Microsoft Office PowerPoint</Application>
  <PresentationFormat>On-screen Show (4:3)</PresentationFormat>
  <Paragraphs>378</Paragraphs>
  <Slides>39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INTO-CPS Template</vt:lpstr>
      <vt:lpstr>Custom Design</vt:lpstr>
      <vt:lpstr>Design Space Exploration Introduction</vt:lpstr>
      <vt:lpstr>Contents</vt:lpstr>
      <vt:lpstr>Line Follower Robot</vt:lpstr>
      <vt:lpstr>Design Space - Parameters</vt:lpstr>
      <vt:lpstr>Design Space - Architecture</vt:lpstr>
      <vt:lpstr>Design Space - Scenarios</vt:lpstr>
      <vt:lpstr>All Results</vt:lpstr>
      <vt:lpstr>Objectives</vt:lpstr>
      <vt:lpstr>Objective Evaluation</vt:lpstr>
      <vt:lpstr>Ranking and Trade-off</vt:lpstr>
      <vt:lpstr>Search Algorithms</vt:lpstr>
      <vt:lpstr>Pareto Front</vt:lpstr>
      <vt:lpstr>Pareto Front (Speed vs Error)</vt:lpstr>
      <vt:lpstr>PowerPoint Presentation</vt:lpstr>
      <vt:lpstr>A DSE Workflow</vt:lpstr>
      <vt:lpstr>DSE in SysML</vt:lpstr>
      <vt:lpstr>DSE in SysML - Parameters</vt:lpstr>
      <vt:lpstr>DSE in SysML - Objectives</vt:lpstr>
      <vt:lpstr>DSE in SysML - Ranking</vt:lpstr>
      <vt:lpstr>DSE in SysML</vt:lpstr>
      <vt:lpstr>DSE Configuration</vt:lpstr>
      <vt:lpstr>DSE Configuration - Parameters</vt:lpstr>
      <vt:lpstr>DSE Configuration - Objectives</vt:lpstr>
      <vt:lpstr>DSE Configuration – Ranking + Scenarios</vt:lpstr>
      <vt:lpstr>DSE Configuration – Algorithm</vt:lpstr>
      <vt:lpstr>Objectives scripts</vt:lpstr>
      <vt:lpstr>Objectives scripts - common</vt:lpstr>
      <vt:lpstr>Objectives scripts - specific</vt:lpstr>
      <vt:lpstr>Objectives scripts - scenarios</vt:lpstr>
      <vt:lpstr>Ranking.json</vt:lpstr>
      <vt:lpstr>Results.html</vt:lpstr>
      <vt:lpstr>Results Structure</vt:lpstr>
      <vt:lpstr>PowerPoint Presentation</vt:lpstr>
      <vt:lpstr>Future Directions - Search</vt:lpstr>
      <vt:lpstr>DSE in the cloud</vt:lpstr>
      <vt:lpstr>DSE in the cloud</vt:lpstr>
      <vt:lpstr>Hands on Tutorials</vt:lpstr>
      <vt:lpstr>A DSE Workflow (Tutorials)</vt:lpstr>
      <vt:lpstr>Design Space Exploration Introduction</vt:lpstr>
    </vt:vector>
  </TitlesOfParts>
  <Company>Newcastle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</dc:title>
  <dc:creator>Ken</dc:creator>
  <cp:lastModifiedBy>Carl Gamble</cp:lastModifiedBy>
  <cp:revision>352</cp:revision>
  <cp:lastPrinted>2016-11-02T16:12:16Z</cp:lastPrinted>
  <dcterms:created xsi:type="dcterms:W3CDTF">2014-11-11T18:47:23Z</dcterms:created>
  <dcterms:modified xsi:type="dcterms:W3CDTF">2018-04-18T13:44:13Z</dcterms:modified>
</cp:coreProperties>
</file>